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05" r:id="rId3"/>
    <p:sldId id="257" r:id="rId4"/>
    <p:sldId id="306" r:id="rId5"/>
    <p:sldId id="277" r:id="rId6"/>
    <p:sldId id="308" r:id="rId7"/>
    <p:sldId id="307" r:id="rId8"/>
    <p:sldId id="310" r:id="rId9"/>
    <p:sldId id="295" r:id="rId10"/>
    <p:sldId id="318" r:id="rId11"/>
    <p:sldId id="317" r:id="rId12"/>
    <p:sldId id="311" r:id="rId13"/>
    <p:sldId id="321" r:id="rId14"/>
    <p:sldId id="320" r:id="rId15"/>
    <p:sldId id="303" r:id="rId16"/>
    <p:sldId id="30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Garamond" panose="020204040303010108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FFFF00"/>
    <a:srgbClr val="FF00FF"/>
    <a:srgbClr val="9900FF"/>
    <a:srgbClr val="CCFF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DE01C-14A0-4B1B-AC57-4A220BB87886}" v="2290" dt="2022-06-14T01:29:25.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33" autoAdjust="0"/>
  </p:normalViewPr>
  <p:slideViewPr>
    <p:cSldViewPr snapToGrid="0">
      <p:cViewPr varScale="1">
        <p:scale>
          <a:sx n="146" d="100"/>
          <a:sy n="146" d="100"/>
        </p:scale>
        <p:origin x="594" y="114"/>
      </p:cViewPr>
      <p:guideLst>
        <p:guide orient="horz" pos="1620"/>
        <p:guide pos="2880"/>
      </p:guideLst>
    </p:cSldViewPr>
  </p:slideViewPr>
  <p:notesTextViewPr>
    <p:cViewPr>
      <p:scale>
        <a:sx n="1" d="1"/>
        <a:sy n="1" d="1"/>
      </p:scale>
      <p:origin x="0" y="0"/>
    </p:cViewPr>
  </p:notesTextViewPr>
  <p:sorterViewPr>
    <p:cViewPr>
      <p:scale>
        <a:sx n="100" d="100"/>
        <a:sy n="100" d="100"/>
      </p:scale>
      <p:origin x="0" y="-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05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effectLst/>
                <a:latin typeface="Times New Roman" panose="02020603050405020304" pitchFamily="18" charset="0"/>
                <a:ea typeface="Calibri" panose="020F0502020204030204" pitchFamily="34" charset="0"/>
              </a:rPr>
              <a:t>“Most of the participants did not prioritise ‘socially aware’ or ‘progressive’ beliefs, but, as mentioned in the previous section, they were all committed to </a:t>
            </a:r>
            <a:r>
              <a:rPr lang="en-GB" sz="1800" dirty="0">
                <a:solidFill>
                  <a:srgbClr val="000000"/>
                </a:solidFill>
                <a:effectLst/>
                <a:latin typeface="Times New Roman" panose="02020603050405020304" pitchFamily="18" charset="0"/>
                <a:ea typeface="Calibri" panose="020F0502020204030204" pitchFamily="34" charset="0"/>
              </a:rPr>
              <a:t>developing critically informed citizens in the mathematics classroom </a:t>
            </a:r>
            <a:r>
              <a:rPr lang="en-GB" sz="1800" dirty="0">
                <a:effectLst/>
                <a:latin typeface="Times New Roman" panose="02020603050405020304" pitchFamily="18" charset="0"/>
                <a:ea typeface="Calibri" panose="020F0502020204030204" pitchFamily="34" charset="0"/>
              </a:rPr>
              <a:t>in their lesson, albeit to different degrees.” (Ghosh, 2021).</a:t>
            </a:r>
            <a:endParaRPr dirty="0"/>
          </a:p>
        </p:txBody>
      </p:sp>
    </p:spTree>
    <p:extLst>
      <p:ext uri="{BB962C8B-B14F-4D97-AF65-F5344CB8AC3E}">
        <p14:creationId xmlns:p14="http://schemas.microsoft.com/office/powerpoint/2010/main" val="350143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100" dirty="0">
                <a:solidFill>
                  <a:schemeClr val="tx1"/>
                </a:solidFill>
                <a:latin typeface="Calibri" panose="020F0502020204030204" pitchFamily="34" charset="0"/>
                <a:cs typeface="Calibri" panose="020F0502020204030204" pitchFamily="34" charset="0"/>
              </a:rPr>
              <a:t>(Hersh, ?)</a:t>
            </a:r>
            <a:endParaRPr lang="en-GB" dirty="0"/>
          </a:p>
        </p:txBody>
      </p:sp>
    </p:spTree>
    <p:extLst>
      <p:ext uri="{BB962C8B-B14F-4D97-AF65-F5344CB8AC3E}">
        <p14:creationId xmlns:p14="http://schemas.microsoft.com/office/powerpoint/2010/main" val="118089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6381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100" dirty="0">
                <a:solidFill>
                  <a:schemeClr val="tx1"/>
                </a:solidFill>
                <a:latin typeface="Calibri" panose="020F0502020204030204" pitchFamily="34" charset="0"/>
                <a:cs typeface="Calibri" panose="020F0502020204030204" pitchFamily="34" charset="0"/>
              </a:rPr>
              <a:t>Related pedagogic ideas: Trust, Transparency, Tolerance, Honesty, Humility, Ambiguity, Uncertainty, …</a:t>
            </a:r>
          </a:p>
          <a:p>
            <a:pPr marL="158750" indent="0">
              <a:buNone/>
            </a:pPr>
            <a:endParaRPr lang="en-GB" sz="1100" dirty="0">
              <a:solidFill>
                <a:schemeClr val="tx1"/>
              </a:solidFill>
              <a:latin typeface="Calibri" panose="020F0502020204030204" pitchFamily="34" charset="0"/>
              <a:cs typeface="Calibri" panose="020F0502020204030204" pitchFamily="34" charset="0"/>
            </a:endParaRPr>
          </a:p>
          <a:p>
            <a:pPr marL="158750" indent="0">
              <a:buNone/>
            </a:pPr>
            <a:r>
              <a:rPr lang="en-GB" sz="1100" dirty="0">
                <a:solidFill>
                  <a:schemeClr val="tx1"/>
                </a:solidFill>
                <a:latin typeface="Calibri" panose="020F0502020204030204" pitchFamily="34" charset="0"/>
                <a:cs typeface="Calibri" panose="020F0502020204030204" pitchFamily="34" charset="0"/>
              </a:rPr>
              <a:t>Role of a vanishing mediator.</a:t>
            </a:r>
          </a:p>
        </p:txBody>
      </p:sp>
    </p:spTree>
    <p:extLst>
      <p:ext uri="{BB962C8B-B14F-4D97-AF65-F5344CB8AC3E}">
        <p14:creationId xmlns:p14="http://schemas.microsoft.com/office/powerpoint/2010/main" val="224472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9e851d89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9e851d8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539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692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fd8ca01f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fd8ca01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solidFill>
                  <a:schemeClr val="dk1"/>
                </a:solidFill>
                <a:latin typeface="Calibri"/>
                <a:ea typeface="Calibri"/>
                <a:cs typeface="Calibri"/>
                <a:sym typeface="Calibri"/>
              </a:rPr>
              <a:t>New to the field. Many more knowledgeable people. Building on experiences from RME trial – what it means to have a more inclusive and expressive mathematics.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solidFill>
                  <a:schemeClr val="dk1"/>
                </a:solidFill>
                <a:latin typeface="Calibri"/>
                <a:ea typeface="Calibri"/>
                <a:cs typeface="Calibri"/>
                <a:sym typeface="Calibri"/>
              </a:rPr>
              <a:t>Will consider three aspects relating to the implementation of CME – listed separately but these are overlapping issues (and tie in with teacher professional development).</a:t>
            </a:r>
            <a:br>
              <a:rPr lang="en" sz="1100" dirty="0">
                <a:solidFill>
                  <a:schemeClr val="dk1"/>
                </a:solidFill>
                <a:latin typeface="Calibri"/>
                <a:ea typeface="Calibri"/>
                <a:cs typeface="Calibri"/>
                <a:sym typeface="Calibri"/>
              </a:rPr>
            </a:br>
            <a:endParaRPr lang="en"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66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fd8ca01f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fd8ca01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dk1"/>
                </a:solidFill>
                <a:latin typeface="Calibri"/>
                <a:ea typeface="Calibri"/>
                <a:cs typeface="Calibri"/>
                <a:sym typeface="Calibri"/>
              </a:rPr>
              <a:t>Definitions are problematic! Will not aim to define CME but will touch on some aspects. Paragraph here from the BSRLM CME Working Group’s introductory statement. Not much about ‘how’ but more an outlining of the aims and aspirations of CME.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fd8ca01f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fd8ca01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dk1"/>
                </a:solidFill>
                <a:latin typeface="Calibri"/>
                <a:ea typeface="Calibri"/>
                <a:cs typeface="Calibri"/>
                <a:sym typeface="Calibri"/>
              </a:rPr>
              <a:t>Bit more about the ‘what’ and ‘how’ of CME (though one person’s view, Skovsmose, albeit a key researcher and developer of Critical Mathematics Education)</a:t>
            </a:r>
          </a:p>
          <a:p>
            <a:pPr marL="0" lvl="0" indent="0" algn="l" rtl="0">
              <a:spcBef>
                <a:spcPts val="0"/>
              </a:spcBef>
              <a:spcAft>
                <a:spcPts val="0"/>
              </a:spcAft>
              <a:buNone/>
            </a:pPr>
            <a:endParaRPr lang="en" sz="1100" dirty="0">
              <a:solidFill>
                <a:schemeClr val="dk1"/>
              </a:solidFill>
              <a:latin typeface="Calibri"/>
              <a:ea typeface="Calibri"/>
              <a:cs typeface="Calibri"/>
              <a:sym typeface="Calibri"/>
            </a:endParaRPr>
          </a:p>
          <a:p>
            <a:pPr marL="0" lvl="0" indent="0" algn="l" rtl="0">
              <a:spcBef>
                <a:spcPts val="0"/>
              </a:spcBef>
              <a:spcAft>
                <a:spcPts val="0"/>
              </a:spcAft>
              <a:buNone/>
            </a:pPr>
            <a:r>
              <a:rPr lang="en" sz="1100" dirty="0">
                <a:solidFill>
                  <a:schemeClr val="dk1"/>
                </a:solidFill>
                <a:latin typeface="Calibri"/>
                <a:ea typeface="Calibri"/>
                <a:cs typeface="Calibri"/>
                <a:sym typeface="Calibri"/>
              </a:rPr>
              <a:t>Already, tensions between “critical of” and “critical by means of” (mathematics).</a:t>
            </a:r>
          </a:p>
          <a:p>
            <a:pPr marL="0" lvl="0" indent="0" algn="l" rtl="0">
              <a:spcBef>
                <a:spcPts val="0"/>
              </a:spcBef>
              <a:spcAft>
                <a:spcPts val="0"/>
              </a:spcAft>
              <a:buNone/>
            </a:pPr>
            <a:endParaRPr lang="en" sz="1100" dirty="0">
              <a:solidFill>
                <a:schemeClr val="dk1"/>
              </a:solidFill>
              <a:latin typeface="Calibri"/>
              <a:ea typeface="Calibri"/>
              <a:cs typeface="Calibri"/>
              <a:sym typeface="Calibri"/>
            </a:endParaRPr>
          </a:p>
          <a:p>
            <a:pPr marL="0" lvl="0" indent="0" algn="l" rtl="0">
              <a:spcBef>
                <a:spcPts val="0"/>
              </a:spcBef>
              <a:spcAft>
                <a:spcPts val="0"/>
              </a:spcAft>
              <a:buNone/>
            </a:pPr>
            <a:r>
              <a:rPr lang="en" sz="1100" dirty="0">
                <a:solidFill>
                  <a:schemeClr val="dk1"/>
                </a:solidFill>
                <a:latin typeface="Calibri"/>
                <a:ea typeface="Calibri"/>
                <a:cs typeface="Calibri"/>
                <a:sym typeface="Calibri"/>
              </a:rPr>
              <a:t>Many routes. Different curricula, key individuals/groups. We will not focus on particular CME approaches, scholars, curricula </a:t>
            </a:r>
            <a:r>
              <a:rPr lang="en-GB" sz="1100" dirty="0">
                <a:solidFill>
                  <a:schemeClr val="dk1"/>
                </a:solidFill>
                <a:latin typeface="Calibri"/>
                <a:ea typeface="Calibri"/>
                <a:cs typeface="Calibri"/>
                <a:sym typeface="Calibri"/>
              </a:rPr>
              <a:t>b</a:t>
            </a:r>
            <a:r>
              <a:rPr lang="en" sz="1100" dirty="0">
                <a:solidFill>
                  <a:schemeClr val="dk1"/>
                </a:solidFill>
                <a:latin typeface="Calibri"/>
                <a:ea typeface="Calibri"/>
                <a:cs typeface="Calibri"/>
                <a:sym typeface="Calibri"/>
              </a:rPr>
              <a:t>ut more about the experiences of students and teachers involved in CME-related approaches.</a:t>
            </a:r>
          </a:p>
          <a:p>
            <a:pPr marL="0" lvl="0" indent="0" algn="l" rtl="0">
              <a:spcBef>
                <a:spcPts val="0"/>
              </a:spcBef>
              <a:spcAft>
                <a:spcPts val="0"/>
              </a:spcAft>
              <a:buNone/>
            </a:pPr>
            <a:endParaRPr lang="en"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005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Whether it be foregrounds or backgrounds, constructivism or empowerment.</a:t>
            </a:r>
          </a:p>
        </p:txBody>
      </p:sp>
    </p:spTree>
    <p:extLst>
      <p:ext uri="{BB962C8B-B14F-4D97-AF65-F5344CB8AC3E}">
        <p14:creationId xmlns:p14="http://schemas.microsoft.com/office/powerpoint/2010/main" val="41864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RME aims to build on students’ experiences. Not just about using context to set the scene. Key models (can) emerge from the chosen contexts and students experiences can help them anchor the relevant mathematics and approaches in their own experiences and activity. Here, re-allotting seating (or in classrooms, theatres, parking lots, …) is a means of interpreting fractions and percentages and relates to bar models, area and number.</a:t>
            </a:r>
          </a:p>
          <a:p>
            <a:pPr marL="158750" indent="0">
              <a:buNone/>
            </a:pPr>
            <a:r>
              <a:rPr lang="en-GB" dirty="0"/>
              <a:t> </a:t>
            </a:r>
          </a:p>
          <a:p>
            <a:pPr marL="158750" indent="0">
              <a:buNone/>
            </a:pPr>
            <a:r>
              <a:rPr lang="en-GB" dirty="0"/>
              <a:t>But s</a:t>
            </a:r>
            <a:r>
              <a:rPr lang="en-GB" sz="1800" dirty="0">
                <a:solidFill>
                  <a:srgbClr val="000000"/>
                </a:solidFill>
                <a:effectLst/>
                <a:latin typeface="Calibri" panose="020F0502020204030204" pitchFamily="34" charset="0"/>
                <a:ea typeface="Calibri" panose="020F0502020204030204" pitchFamily="34" charset="0"/>
              </a:rPr>
              <a:t>tudents already had settled ways of seeing and doing mathematics (for many it wasn’t a sense-making or an inclusive activity) and it isn’t a straightforward transition to have them ground and see the mathematics as emergent from their own experiences and activity. </a:t>
            </a:r>
            <a:endParaRPr lang="en-GB" dirty="0"/>
          </a:p>
        </p:txBody>
      </p:sp>
    </p:spTree>
    <p:extLst>
      <p:ext uri="{BB962C8B-B14F-4D97-AF65-F5344CB8AC3E}">
        <p14:creationId xmlns:p14="http://schemas.microsoft.com/office/powerpoint/2010/main" val="254328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800" b="0" i="0" u="none" strike="noStrike" baseline="0" dirty="0">
                <a:solidFill>
                  <a:srgbClr val="000000"/>
                </a:solidFill>
                <a:latin typeface="Linux Libertine"/>
              </a:rPr>
              <a:t>Underlying point – students are much savvier than we may give them credit for. Greater value for transparency and honesty? Work by Pete Wright and others on making mathematical and pedagogical choices visible to learners.</a:t>
            </a:r>
            <a:br>
              <a:rPr lang="en-GB" sz="1800" b="0" i="0" u="none" strike="noStrike" baseline="0" dirty="0">
                <a:solidFill>
                  <a:srgbClr val="000000"/>
                </a:solidFill>
                <a:latin typeface="Linux Libertine"/>
              </a:rPr>
            </a:br>
            <a:r>
              <a:rPr lang="en-GB" sz="1800" b="0" i="0" u="none" strike="noStrike" baseline="0" dirty="0">
                <a:solidFill>
                  <a:srgbClr val="000000"/>
                </a:solidFill>
                <a:latin typeface="Linux Libertine"/>
              </a:rPr>
              <a:t>https://bera-journals.onlinelibrary.wiley.com/doi/epdf/10.1002/curj.122 </a:t>
            </a:r>
          </a:p>
          <a:p>
            <a:pPr marL="158750" indent="0">
              <a:buNone/>
            </a:pPr>
            <a:endParaRPr lang="en-GB" sz="1800" b="0" i="0" u="none" strike="noStrike" baseline="0" dirty="0">
              <a:solidFill>
                <a:srgbClr val="000000"/>
              </a:solidFill>
              <a:latin typeface="Linux Libertine"/>
            </a:endParaRPr>
          </a:p>
          <a:p>
            <a:pPr marL="158750" indent="0">
              <a:buNone/>
            </a:pPr>
            <a:r>
              <a:rPr lang="en-GB" sz="1800" b="0" i="0" u="none" strike="noStrike" baseline="0" dirty="0">
                <a:solidFill>
                  <a:srgbClr val="000000"/>
                </a:solidFill>
                <a:latin typeface="Linux Libertine"/>
              </a:rPr>
              <a:t>Gutstein (2006) praises the Mathematics in Context (MiC, a US middle school implementation of RME) materials for presenting mathematics “as a sensemaking activity” and positioning students “as arbitrators of knowledge” (p. 103). However, while MiC helped his students to develop the necessary “mathematical power” (p. 107), “MiC by itself ... does not challenge students to analyze injustice or see themselves as potential social change agents” (p. 104). </a:t>
            </a:r>
          </a:p>
          <a:p>
            <a:pPr marL="158750" indent="0">
              <a:buNone/>
            </a:pPr>
            <a:endParaRPr lang="en-GB" sz="1800" b="0" i="0" u="none" strike="noStrike" baseline="0" dirty="0">
              <a:solidFill>
                <a:srgbClr val="000000"/>
              </a:solidFill>
              <a:latin typeface="Linux Libertine"/>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b="0" i="0" u="none" strike="noStrike" baseline="0" dirty="0">
                <a:solidFill>
                  <a:srgbClr val="000000"/>
                </a:solidFill>
                <a:latin typeface="Linux Libertine"/>
              </a:rPr>
              <a:t>Nor were such contexts relevant to the political and social critique that Gutstein felt was most important for his students’ agency. </a:t>
            </a:r>
            <a:r>
              <a:rPr lang="en-GB" sz="1100" b="0" i="0" u="none" strike="noStrike" baseline="0" dirty="0">
                <a:solidFill>
                  <a:srgbClr val="000000"/>
                </a:solidFill>
                <a:latin typeface="Linux Libertine"/>
              </a:rPr>
              <a:t>Gutstein has much work on developing and using contexts more relevant for the social justice challenges for his students – but that may still not fully address student choice and agency.</a:t>
            </a:r>
          </a:p>
          <a:p>
            <a:pPr marL="158750" indent="0">
              <a:buNone/>
            </a:pPr>
            <a:endParaRPr lang="en-GB" dirty="0"/>
          </a:p>
        </p:txBody>
      </p:sp>
    </p:spTree>
    <p:extLst>
      <p:ext uri="{BB962C8B-B14F-4D97-AF65-F5344CB8AC3E}">
        <p14:creationId xmlns:p14="http://schemas.microsoft.com/office/powerpoint/2010/main" val="244615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4184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69702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xkcd.com/43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files.eric.ed.gov/fulltext/ED370987.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pSp>
        <p:nvGrpSpPr>
          <p:cNvPr id="4" name="Group 3"/>
          <p:cNvGrpSpPr/>
          <p:nvPr/>
        </p:nvGrpSpPr>
        <p:grpSpPr>
          <a:xfrm>
            <a:off x="26124" y="0"/>
            <a:ext cx="9104812" cy="5148000"/>
            <a:chOff x="26124" y="0"/>
            <a:chExt cx="9104812" cy="5148000"/>
          </a:xfrm>
        </p:grpSpPr>
        <p:pic>
          <p:nvPicPr>
            <p:cNvPr id="10" name="Picture 9" descr="C:\Users\55130919\AppData\Local\Microsoft\Windows\INetCache\Content.Word\Sue with Y8 students in Selur village school.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6124" y="0"/>
              <a:ext cx="9104812" cy="5148000"/>
            </a:xfrm>
            <a:prstGeom prst="rect">
              <a:avLst/>
            </a:prstGeom>
            <a:noFill/>
            <a:ln>
              <a:noFill/>
            </a:ln>
          </p:spPr>
        </p:pic>
        <p:sp>
          <p:nvSpPr>
            <p:cNvPr id="3" name="Rectangle 2"/>
            <p:cNvSpPr/>
            <p:nvPr/>
          </p:nvSpPr>
          <p:spPr>
            <a:xfrm>
              <a:off x="5598042" y="855921"/>
              <a:ext cx="308344" cy="781493"/>
            </a:xfrm>
            <a:prstGeom prst="rect">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6308651" y="800987"/>
              <a:ext cx="373911" cy="788580"/>
            </a:xfrm>
            <a:prstGeom prst="rect">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2" name="Google Shape;62;p14"/>
          <p:cNvSpPr txBox="1">
            <a:spLocks noGrp="1"/>
          </p:cNvSpPr>
          <p:nvPr>
            <p:ph type="subTitle" idx="1"/>
          </p:nvPr>
        </p:nvSpPr>
        <p:spPr>
          <a:xfrm>
            <a:off x="1044946" y="93995"/>
            <a:ext cx="7351820" cy="1957090"/>
          </a:xfrm>
          <a:prstGeom prst="rect">
            <a:avLst/>
          </a:prstGeom>
        </p:spPr>
        <p:txBody>
          <a:bodyPr spcFirstLastPara="1" wrap="square" lIns="91425" tIns="91425" rIns="91425" bIns="91425" anchor="t" anchorCtr="0">
            <a:noAutofit/>
          </a:bodyPr>
          <a:lstStyle/>
          <a:p>
            <a:pPr marL="0" lvl="0" indent="0" rtl="0">
              <a:spcBef>
                <a:spcPts val="1200"/>
              </a:spcBef>
              <a:spcAft>
                <a:spcPts val="1200"/>
              </a:spcAft>
              <a:buNone/>
            </a:pPr>
            <a:r>
              <a:rPr lang="en-GB" sz="4000" dirty="0">
                <a:solidFill>
                  <a:srgbClr val="FFFF00"/>
                </a:solidFill>
                <a:latin typeface="Calibri" panose="020F0502020204030204" pitchFamily="34" charset="0"/>
                <a:ea typeface="Garamond"/>
                <a:cs typeface="Calibri" panose="020F0502020204030204" pitchFamily="34" charset="0"/>
                <a:sym typeface="Garamond"/>
              </a:rPr>
              <a:t>Critical mathematics education Some tensions and challenges </a:t>
            </a:r>
          </a:p>
        </p:txBody>
      </p:sp>
      <p:sp>
        <p:nvSpPr>
          <p:cNvPr id="6" name="TextBox 5"/>
          <p:cNvSpPr txBox="1"/>
          <p:nvPr/>
        </p:nvSpPr>
        <p:spPr>
          <a:xfrm>
            <a:off x="0" y="3879954"/>
            <a:ext cx="3155031" cy="1169551"/>
          </a:xfrm>
          <a:prstGeom prst="rect">
            <a:avLst/>
          </a:prstGeom>
          <a:noFill/>
        </p:spPr>
        <p:txBody>
          <a:bodyPr wrap="none" rtlCol="0">
            <a:spAutoFit/>
          </a:bodyPr>
          <a:lstStyle/>
          <a:p>
            <a:pPr algn="ctr"/>
            <a:r>
              <a:rPr lang="en-GB" sz="2800" dirty="0">
                <a:solidFill>
                  <a:schemeClr val="bg1"/>
                </a:solidFill>
                <a:latin typeface="Calibri" panose="020F0502020204030204" pitchFamily="34" charset="0"/>
                <a:ea typeface="Garamond"/>
                <a:cs typeface="Calibri" panose="020F0502020204030204" pitchFamily="34" charset="0"/>
                <a:sym typeface="Garamond"/>
              </a:rPr>
              <a:t>Vinay Kathotia</a:t>
            </a:r>
            <a:br>
              <a:rPr lang="en-GB" sz="2800" dirty="0">
                <a:solidFill>
                  <a:schemeClr val="bg1"/>
                </a:solidFill>
                <a:latin typeface="Calibri" panose="020F0502020204030204" pitchFamily="34" charset="0"/>
                <a:ea typeface="Garamond"/>
                <a:cs typeface="Calibri" panose="020F0502020204030204" pitchFamily="34" charset="0"/>
                <a:sym typeface="Garamond"/>
              </a:rPr>
            </a:br>
            <a:r>
              <a:rPr lang="en-GB" sz="2800" dirty="0">
                <a:solidFill>
                  <a:schemeClr val="bg1"/>
                </a:solidFill>
                <a:latin typeface="Calibri" panose="020F0502020204030204" pitchFamily="34" charset="0"/>
                <a:ea typeface="Garamond"/>
                <a:cs typeface="Calibri" panose="020F0502020204030204" pitchFamily="34" charset="0"/>
                <a:sym typeface="Garamond"/>
              </a:rPr>
              <a:t>The Open University</a:t>
            </a:r>
            <a:endParaRPr lang="en-GB" dirty="0">
              <a:solidFill>
                <a:schemeClr val="bg1"/>
              </a:solidFill>
              <a:latin typeface="Calibri" panose="020F0502020204030204" pitchFamily="34" charset="0"/>
              <a:ea typeface="Garamond"/>
              <a:cs typeface="Calibri" panose="020F0502020204030204" pitchFamily="34" charset="0"/>
              <a:sym typeface="Garamond"/>
            </a:endParaRPr>
          </a:p>
          <a:p>
            <a:pPr algn="ct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On teachers’ motivations</a:t>
            </a:r>
          </a:p>
        </p:txBody>
      </p:sp>
      <p:sp>
        <p:nvSpPr>
          <p:cNvPr id="3" name="Text Placeholder 2"/>
          <p:cNvSpPr>
            <a:spLocks noGrp="1"/>
          </p:cNvSpPr>
          <p:nvPr>
            <p:ph type="body" idx="1"/>
          </p:nvPr>
        </p:nvSpPr>
        <p:spPr>
          <a:xfrm>
            <a:off x="628650" y="1268044"/>
            <a:ext cx="7433973" cy="3194830"/>
          </a:xfrm>
        </p:spPr>
        <p:txBody>
          <a:bodyPr>
            <a:normAutofit/>
          </a:bodyPr>
          <a:lstStyle/>
          <a:p>
            <a:pPr marL="114300" indent="0">
              <a:buNone/>
            </a:pPr>
            <a:r>
              <a:rPr lang="en-GB" sz="2400" dirty="0">
                <a:solidFill>
                  <a:schemeClr val="tx1"/>
                </a:solidFill>
                <a:latin typeface="Calibri" panose="020F0502020204030204" pitchFamily="34" charset="0"/>
                <a:cs typeface="Calibri" panose="020F0502020204030204" pitchFamily="34" charset="0"/>
              </a:rPr>
              <a:t>‘What motivates teachers to develop critically informed citizens in the mathematics classroom?’ (Ghosh, 2021) </a:t>
            </a: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marL="114300" indent="0">
              <a:buNone/>
            </a:pPr>
            <a:endParaRPr lang="en-GB"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472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Rectangle 6"/>
          <p:cNvSpPr/>
          <p:nvPr/>
        </p:nvSpPr>
        <p:spPr>
          <a:xfrm>
            <a:off x="26124" y="4126723"/>
            <a:ext cx="9104811" cy="100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B2DA7D91-F4B9-4524-A6B8-E495FAEE0B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95" y="150723"/>
            <a:ext cx="8541068" cy="3827145"/>
          </a:xfrm>
          <a:prstGeom prst="rect">
            <a:avLst/>
          </a:prstGeom>
          <a:noFill/>
          <a:ln w="12700">
            <a:solidFill>
              <a:schemeClr val="tx1">
                <a:lumMod val="100000"/>
                <a:lumOff val="0"/>
              </a:schemeClr>
            </a:solidFill>
            <a:miter lim="800000"/>
            <a:headEnd/>
            <a:tailEnd/>
          </a:ln>
        </p:spPr>
      </p:pic>
      <p:sp>
        <p:nvSpPr>
          <p:cNvPr id="6" name="TextBox 5">
            <a:extLst>
              <a:ext uri="{FF2B5EF4-FFF2-40B4-BE49-F238E27FC236}">
                <a16:creationId xmlns:a16="http://schemas.microsoft.com/office/drawing/2014/main" id="{3BBBDDBE-0CDA-437F-B039-39EE05201AE0}"/>
              </a:ext>
            </a:extLst>
          </p:cNvPr>
          <p:cNvSpPr txBox="1"/>
          <p:nvPr/>
        </p:nvSpPr>
        <p:spPr>
          <a:xfrm>
            <a:off x="193843" y="4126723"/>
            <a:ext cx="8642162" cy="830997"/>
          </a:xfrm>
          <a:prstGeom prst="rect">
            <a:avLst/>
          </a:prstGeom>
          <a:noFill/>
        </p:spPr>
        <p:txBody>
          <a:bodyPr wrap="square" rtlCol="0">
            <a:spAutoFit/>
          </a:bodyPr>
          <a:lstStyle/>
          <a:p>
            <a:r>
              <a:rPr lang="en-GB" sz="2400" dirty="0">
                <a:solidFill>
                  <a:schemeClr val="tx1"/>
                </a:solidFill>
                <a:latin typeface="Calibri" panose="020F0502020204030204" pitchFamily="34" charset="0"/>
                <a:cs typeface="Calibri" panose="020F0502020204030204" pitchFamily="34" charset="0"/>
              </a:rPr>
              <a:t>Belief-systems from Ernest (1991), used in (Ghosh, 2021) but without using the ‘progressive nature of the original table’.  </a:t>
            </a:r>
          </a:p>
        </p:txBody>
      </p:sp>
    </p:spTree>
    <p:extLst>
      <p:ext uri="{BB962C8B-B14F-4D97-AF65-F5344CB8AC3E}">
        <p14:creationId xmlns:p14="http://schemas.microsoft.com/office/powerpoint/2010/main" val="350142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3. The nature of mathematics</a:t>
            </a:r>
          </a:p>
        </p:txBody>
      </p:sp>
      <p:pic>
        <p:nvPicPr>
          <p:cNvPr id="8" name="Picture 2" descr="Purity">
            <a:extLst>
              <a:ext uri="{FF2B5EF4-FFF2-40B4-BE49-F238E27FC236}">
                <a16:creationId xmlns:a16="http://schemas.microsoft.com/office/drawing/2014/main" id="{A3DDCDF5-D228-4500-BE18-C9F144EE8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65" y="1161412"/>
            <a:ext cx="7958285" cy="33123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E69BC7-445D-4786-BDE3-762A67E01246}"/>
              </a:ext>
            </a:extLst>
          </p:cNvPr>
          <p:cNvSpPr txBox="1"/>
          <p:nvPr/>
        </p:nvSpPr>
        <p:spPr>
          <a:xfrm>
            <a:off x="6739053" y="4561879"/>
            <a:ext cx="1877122" cy="307777"/>
          </a:xfrm>
          <a:prstGeom prst="rect">
            <a:avLst/>
          </a:prstGeom>
          <a:noFill/>
        </p:spPr>
        <p:txBody>
          <a:bodyPr wrap="square">
            <a:spAutoFit/>
          </a:bodyPr>
          <a:lstStyle/>
          <a:p>
            <a:r>
              <a:rPr lang="en-GB" dirty="0"/>
              <a:t>(CC BY-NC 2.5 </a:t>
            </a:r>
            <a:r>
              <a:rPr lang="en-GB" dirty="0">
                <a:hlinkClick r:id="rId4"/>
              </a:rPr>
              <a:t>xkcd</a:t>
            </a:r>
            <a:r>
              <a:rPr lang="en-GB" dirty="0"/>
              <a:t>)</a:t>
            </a:r>
          </a:p>
        </p:txBody>
      </p:sp>
    </p:spTree>
    <p:extLst>
      <p:ext uri="{BB962C8B-B14F-4D97-AF65-F5344CB8AC3E}">
        <p14:creationId xmlns:p14="http://schemas.microsoft.com/office/powerpoint/2010/main" val="425534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3. The nature of mathematics</a:t>
            </a:r>
          </a:p>
        </p:txBody>
      </p:sp>
      <p:sp>
        <p:nvSpPr>
          <p:cNvPr id="3" name="Text Placeholder 2"/>
          <p:cNvSpPr>
            <a:spLocks noGrp="1"/>
          </p:cNvSpPr>
          <p:nvPr>
            <p:ph type="body" idx="1"/>
          </p:nvPr>
        </p:nvSpPr>
        <p:spPr>
          <a:xfrm>
            <a:off x="628650" y="1268044"/>
            <a:ext cx="8100680" cy="3194830"/>
          </a:xfrm>
        </p:spPr>
        <p:txBody>
          <a:bodyPr>
            <a:normAutofit lnSpcReduction="10000"/>
          </a:bodyPr>
          <a:lstStyle/>
          <a:p>
            <a:r>
              <a:rPr lang="en-GB" sz="2400" dirty="0">
                <a:solidFill>
                  <a:schemeClr val="tx1"/>
                </a:solidFill>
                <a:latin typeface="Calibri" panose="020F0502020204030204" pitchFamily="34" charset="0"/>
                <a:cs typeface="Calibri" panose="020F0502020204030204" pitchFamily="34" charset="0"/>
              </a:rPr>
              <a:t>“The Myth of Neutrality: Mathematics Education is Political” (Martin et al, 2010)</a:t>
            </a:r>
          </a:p>
          <a:p>
            <a:r>
              <a:rPr lang="en-GB" sz="2400" dirty="0">
                <a:solidFill>
                  <a:schemeClr val="tx1"/>
                </a:solidFill>
                <a:latin typeface="Calibri" panose="020F0502020204030204" pitchFamily="34" charset="0"/>
                <a:cs typeface="Calibri" panose="020F0502020204030204" pitchFamily="34" charset="0"/>
              </a:rPr>
              <a:t>We don’t have all the answers – a pluralist approach to mathematics</a:t>
            </a:r>
          </a:p>
          <a:p>
            <a:r>
              <a:rPr lang="en-GB" sz="2400" dirty="0">
                <a:solidFill>
                  <a:schemeClr val="tx1"/>
                </a:solidFill>
                <a:latin typeface="Calibri" panose="020F0502020204030204" pitchFamily="34" charset="0"/>
                <a:cs typeface="Calibri" panose="020F0502020204030204" pitchFamily="34" charset="0"/>
              </a:rPr>
              <a:t>We don’t have to do it alone – mathematics and statistics in/for other subjects</a:t>
            </a:r>
          </a:p>
          <a:p>
            <a:r>
              <a:rPr lang="en-GB" sz="2400" dirty="0">
                <a:solidFill>
                  <a:schemeClr val="tx1"/>
                </a:solidFill>
                <a:latin typeface="Calibri" panose="020F0502020204030204" pitchFamily="34" charset="0"/>
                <a:cs typeface="Calibri" panose="020F0502020204030204" pitchFamily="34" charset="0"/>
              </a:rPr>
              <a:t>Argumentation and contestation – suggests agonistic democracy as a pedagogy.</a:t>
            </a:r>
          </a:p>
        </p:txBody>
      </p:sp>
      <p:cxnSp>
        <p:nvCxnSpPr>
          <p:cNvPr id="5" name="Straight Connector 4">
            <a:extLst>
              <a:ext uri="{FF2B5EF4-FFF2-40B4-BE49-F238E27FC236}">
                <a16:creationId xmlns:a16="http://schemas.microsoft.com/office/drawing/2014/main" id="{C636E9A8-3CDE-4464-A3F5-A254BC3AF7C9}"/>
              </a:ext>
            </a:extLst>
          </p:cNvPr>
          <p:cNvCxnSpPr/>
          <p:nvPr/>
        </p:nvCxnSpPr>
        <p:spPr>
          <a:xfrm>
            <a:off x="5954232" y="1594884"/>
            <a:ext cx="125464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An agonistic account of democracy</a:t>
            </a:r>
          </a:p>
        </p:txBody>
      </p:sp>
      <p:sp>
        <p:nvSpPr>
          <p:cNvPr id="3" name="Text Placeholder 2"/>
          <p:cNvSpPr>
            <a:spLocks noGrp="1"/>
          </p:cNvSpPr>
          <p:nvPr>
            <p:ph type="body" idx="1"/>
          </p:nvPr>
        </p:nvSpPr>
        <p:spPr>
          <a:xfrm>
            <a:off x="628650" y="1268044"/>
            <a:ext cx="8100680" cy="3194830"/>
          </a:xfrm>
        </p:spPr>
        <p:txBody>
          <a:bodyPr>
            <a:normAutofit/>
          </a:bodyPr>
          <a:lstStyle/>
          <a:p>
            <a:pPr marL="114300" indent="0">
              <a:buNone/>
            </a:pPr>
            <a:r>
              <a:rPr lang="en-GB" sz="2400" dirty="0">
                <a:solidFill>
                  <a:schemeClr val="tx1"/>
                </a:solidFill>
                <a:latin typeface="Calibri" panose="020F0502020204030204" pitchFamily="34" charset="0"/>
                <a:cs typeface="Calibri" panose="020F0502020204030204" pitchFamily="34" charset="0"/>
              </a:rPr>
              <a:t>“an emphasis on the values of constitutive pluralism, robust contestation and enduring tragedy, where the latter entails recognition of the ineliminable nature of (political) conflict … without the expectation of finding any final or perfect solutions and; an acceptance of difference and disagreement as constitutive and constructive elements …” </a:t>
            </a:r>
          </a:p>
          <a:p>
            <a:pPr marL="114300" indent="0" algn="r">
              <a:buNone/>
            </a:pPr>
            <a:r>
              <a:rPr lang="en-GB" sz="2400" dirty="0">
                <a:solidFill>
                  <a:schemeClr val="tx1"/>
                </a:solidFill>
                <a:latin typeface="Calibri" panose="020F0502020204030204" pitchFamily="34" charset="0"/>
                <a:cs typeface="Calibri" panose="020F0502020204030204" pitchFamily="34" charset="0"/>
              </a:rPr>
              <a:t>(Hammersley-Fletcher et al, 2018)</a:t>
            </a:r>
          </a:p>
        </p:txBody>
      </p:sp>
    </p:spTree>
    <p:extLst>
      <p:ext uri="{BB962C8B-B14F-4D97-AF65-F5344CB8AC3E}">
        <p14:creationId xmlns:p14="http://schemas.microsoft.com/office/powerpoint/2010/main" val="97505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348280" y="95416"/>
            <a:ext cx="8520600" cy="4530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References</a:t>
            </a:r>
            <a:endParaRPr dirty="0">
              <a:latin typeface="Calibri" panose="020F0502020204030204" pitchFamily="34" charset="0"/>
              <a:cs typeface="Calibri" panose="020F0502020204030204" pitchFamily="34" charset="0"/>
            </a:endParaRPr>
          </a:p>
        </p:txBody>
      </p:sp>
      <p:sp>
        <p:nvSpPr>
          <p:cNvPr id="223" name="Google Shape;223;p28"/>
          <p:cNvSpPr txBox="1">
            <a:spLocks noGrp="1"/>
          </p:cNvSpPr>
          <p:nvPr>
            <p:ph type="body" idx="1"/>
          </p:nvPr>
        </p:nvSpPr>
        <p:spPr>
          <a:xfrm>
            <a:off x="348280" y="548496"/>
            <a:ext cx="8593761" cy="4515492"/>
          </a:xfrm>
          <a:prstGeom prst="rect">
            <a:avLst/>
          </a:prstGeom>
        </p:spPr>
        <p:txBody>
          <a:bodyPr spcFirstLastPara="1" wrap="square" lIns="91425" tIns="91425" rIns="91425" bIns="91425" anchor="t" anchorCtr="0">
            <a:noAutofit/>
          </a:bodyPr>
          <a:lstStyle/>
          <a:p>
            <a:pPr marL="285750" lvl="0" indent="-317500">
              <a:spcBef>
                <a:spcPts val="1200"/>
              </a:spcBef>
              <a:buSzPts val="1400"/>
              <a:buChar char="❖"/>
            </a:pPr>
            <a:r>
              <a:rPr lang="en" sz="1100" dirty="0">
                <a:solidFill>
                  <a:srgbClr val="FF0000"/>
                </a:solidFill>
                <a:latin typeface="Calibri" panose="020F0502020204030204" pitchFamily="34" charset="0"/>
                <a:cs typeface="Calibri" panose="020F0502020204030204" pitchFamily="34" charset="0"/>
              </a:rPr>
              <a:t>Civil, M. (1994)</a:t>
            </a:r>
            <a:r>
              <a:rPr lang="en" sz="110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Connecting the home and school: Funds of knowledge for mathematics teaching and learning. Draft. Paper presented at the annual meeting of the American Educational Research Association, New Orleans, LA. (</a:t>
            </a:r>
            <a:r>
              <a:rPr lang="en-GB" sz="1100" dirty="0">
                <a:solidFill>
                  <a:schemeClr val="tx1"/>
                </a:solidFill>
                <a:latin typeface="Calibri" panose="020F0502020204030204" pitchFamily="34" charset="0"/>
                <a:cs typeface="Calibri" panose="020F0502020204030204" pitchFamily="34" charset="0"/>
                <a:hlinkClick r:id="rId3"/>
              </a:rPr>
              <a:t>ERIC Document Reproduction Service No. ED 370 987</a:t>
            </a:r>
            <a:r>
              <a:rPr lang="en-GB" sz="1100" dirty="0">
                <a:solidFill>
                  <a:schemeClr val="tx1"/>
                </a:solidFill>
                <a:latin typeface="Calibri" panose="020F0502020204030204" pitchFamily="34" charset="0"/>
                <a:cs typeface="Calibri" panose="020F0502020204030204" pitchFamily="34" charset="0"/>
              </a:rPr>
              <a:t>)</a:t>
            </a:r>
            <a:endParaRPr lang="en" sz="1100" dirty="0">
              <a:solidFill>
                <a:schemeClr val="tx1"/>
              </a:solidFill>
              <a:latin typeface="Calibri" panose="020F0502020204030204" pitchFamily="34" charset="0"/>
              <a:cs typeface="Calibri" panose="020F0502020204030204" pitchFamily="34" charset="0"/>
            </a:endParaRPr>
          </a:p>
          <a:p>
            <a:pPr marL="285750" indent="-317500">
              <a:spcBef>
                <a:spcPts val="1200"/>
              </a:spcBef>
              <a:buSzPts val="1400"/>
              <a:buFont typeface="Arial"/>
              <a:buChar char="❖"/>
            </a:pPr>
            <a:r>
              <a:rPr lang="en-GB" sz="1100" dirty="0">
                <a:solidFill>
                  <a:srgbClr val="FF0000"/>
                </a:solidFill>
                <a:latin typeface="Calibri" panose="020F0502020204030204" pitchFamily="34" charset="0"/>
                <a:cs typeface="Calibri" panose="020F0502020204030204" pitchFamily="34" charset="0"/>
              </a:rPr>
              <a:t>Ernest, P. (1991). </a:t>
            </a:r>
            <a:r>
              <a:rPr lang="en-GB" sz="1100" dirty="0">
                <a:solidFill>
                  <a:schemeClr val="tx1"/>
                </a:solidFill>
                <a:latin typeface="Calibri" panose="020F0502020204030204" pitchFamily="34" charset="0"/>
                <a:cs typeface="Calibri" panose="020F0502020204030204" pitchFamily="34" charset="0"/>
              </a:rPr>
              <a:t>Mathematics teacher education and quality. </a:t>
            </a:r>
            <a:r>
              <a:rPr lang="en-GB" sz="1100" i="1" dirty="0">
                <a:solidFill>
                  <a:schemeClr val="tx1"/>
                </a:solidFill>
                <a:latin typeface="Calibri" panose="020F0502020204030204" pitchFamily="34" charset="0"/>
                <a:cs typeface="Calibri" panose="020F0502020204030204" pitchFamily="34" charset="0"/>
              </a:rPr>
              <a:t>Assessment and Evaluation in Higher Education</a:t>
            </a:r>
            <a:r>
              <a:rPr lang="en-GB" sz="1100" dirty="0">
                <a:solidFill>
                  <a:schemeClr val="tx1"/>
                </a:solidFill>
                <a:latin typeface="Calibri" panose="020F0502020204030204" pitchFamily="34" charset="0"/>
                <a:cs typeface="Calibri" panose="020F0502020204030204" pitchFamily="34" charset="0"/>
              </a:rPr>
              <a:t>, 16(1), 56–65.</a:t>
            </a:r>
            <a:endParaRPr lang="en-GB" sz="1100" dirty="0">
              <a:solidFill>
                <a:srgbClr val="FF0000"/>
              </a:solidFill>
              <a:latin typeface="Calibri" panose="020F0502020204030204" pitchFamily="34" charset="0"/>
              <a:cs typeface="Calibri" panose="020F0502020204030204" pitchFamily="34" charset="0"/>
            </a:endParaRPr>
          </a:p>
          <a:p>
            <a:pPr marL="285750" indent="-317500">
              <a:spcBef>
                <a:spcPts val="1200"/>
              </a:spcBef>
              <a:buSzPts val="1400"/>
              <a:buFont typeface="Arial"/>
              <a:buChar char="❖"/>
            </a:pPr>
            <a:r>
              <a:rPr lang="en-GB" sz="1100" dirty="0">
                <a:solidFill>
                  <a:srgbClr val="FF0000"/>
                </a:solidFill>
                <a:latin typeface="Calibri" panose="020F0502020204030204" pitchFamily="34" charset="0"/>
                <a:cs typeface="Calibri" panose="020F0502020204030204" pitchFamily="34" charset="0"/>
              </a:rPr>
              <a:t>Ghosh, S. (2021). </a:t>
            </a:r>
            <a:r>
              <a:rPr lang="en-GB" sz="1100" dirty="0">
                <a:solidFill>
                  <a:schemeClr val="tx1"/>
                </a:solidFill>
                <a:latin typeface="Calibri" panose="020F0502020204030204" pitchFamily="34" charset="0"/>
                <a:cs typeface="Calibri" panose="020F0502020204030204" pitchFamily="34" charset="0"/>
              </a:rPr>
              <a:t>What motivates teachers to develop critically informed citizens in the mathematics classroom? Philosophy of Mathematics Education Journal, 37.</a:t>
            </a:r>
          </a:p>
          <a:p>
            <a:pPr marL="285750" lvl="0" indent="-317500">
              <a:spcBef>
                <a:spcPts val="1200"/>
              </a:spcBef>
              <a:buSzPts val="1400"/>
              <a:buChar char="❖"/>
            </a:pPr>
            <a:r>
              <a:rPr lang="en-GB" sz="1100" dirty="0">
                <a:solidFill>
                  <a:srgbClr val="FF0000"/>
                </a:solidFill>
                <a:latin typeface="Calibri" panose="020F0502020204030204" pitchFamily="34" charset="0"/>
                <a:cs typeface="Calibri" panose="020F0502020204030204" pitchFamily="34" charset="0"/>
              </a:rPr>
              <a:t>Gutstein, E. (2006). </a:t>
            </a:r>
            <a:r>
              <a:rPr lang="en-GB" sz="1100" dirty="0">
                <a:solidFill>
                  <a:schemeClr val="tx1"/>
                </a:solidFill>
                <a:latin typeface="Calibri" panose="020F0502020204030204" pitchFamily="34" charset="0"/>
                <a:cs typeface="Calibri" panose="020F0502020204030204" pitchFamily="34" charset="0"/>
              </a:rPr>
              <a:t>Reading and writing the world with mathematics: Toward a pedagogy for social justice. New York: Routledge.</a:t>
            </a:r>
          </a:p>
          <a:p>
            <a:pPr marL="285750" indent="-317500">
              <a:spcBef>
                <a:spcPts val="1200"/>
              </a:spcBef>
              <a:buSzPts val="1400"/>
              <a:buFont typeface="Arial"/>
              <a:buChar char="❖"/>
            </a:pPr>
            <a:r>
              <a:rPr lang="en-GB" sz="1100" dirty="0">
                <a:solidFill>
                  <a:srgbClr val="FF0000"/>
                </a:solidFill>
                <a:latin typeface="Calibri" panose="020F0502020204030204" pitchFamily="34" charset="0"/>
                <a:cs typeface="Calibri" panose="020F0502020204030204" pitchFamily="34" charset="0"/>
              </a:rPr>
              <a:t>Hammersley-Fletcher L., Clarke, &amp; M., McManus, V. (2018). </a:t>
            </a:r>
            <a:r>
              <a:rPr lang="en-GB" sz="1100" dirty="0">
                <a:solidFill>
                  <a:schemeClr val="tx1"/>
                </a:solidFill>
                <a:latin typeface="Calibri" panose="020F0502020204030204" pitchFamily="34" charset="0"/>
                <a:cs typeface="Calibri" panose="020F0502020204030204" pitchFamily="34" charset="0"/>
              </a:rPr>
              <a:t>Agonistic democracy and passionate professional development in teacher-leaders. Cambridge Journal of Education, 48 (5). pp. 591-606.</a:t>
            </a:r>
          </a:p>
          <a:p>
            <a:pPr marL="285750" indent="-317500">
              <a:spcBef>
                <a:spcPts val="1200"/>
              </a:spcBef>
              <a:buSzPts val="1400"/>
              <a:buFont typeface="Arial"/>
              <a:buChar char="❖"/>
            </a:pPr>
            <a:r>
              <a:rPr lang="en-GB" sz="1100" dirty="0">
                <a:solidFill>
                  <a:srgbClr val="FF0000"/>
                </a:solidFill>
                <a:latin typeface="Calibri" panose="020F0502020204030204" pitchFamily="34" charset="0"/>
                <a:cs typeface="Calibri" panose="020F0502020204030204" pitchFamily="34" charset="0"/>
              </a:rPr>
              <a:t>Kathotia, V., O’Brien, K., &amp; Solomon, Y. (2021). </a:t>
            </a:r>
            <a:r>
              <a:rPr lang="en-GB" sz="1100" dirty="0">
                <a:solidFill>
                  <a:schemeClr val="tx1"/>
                </a:solidFill>
                <a:latin typeface="Calibri" panose="020F0502020204030204" pitchFamily="34" charset="0"/>
                <a:cs typeface="Calibri" panose="020F0502020204030204" pitchFamily="34" charset="0"/>
              </a:rPr>
              <a:t>Just mathematics? Fostering empowering and inclusive mathematics classrooms with Realistic Mathematics Education. In D. Kollosche (Ed.), </a:t>
            </a:r>
            <a:r>
              <a:rPr lang="en-GB" sz="1100" i="1" dirty="0">
                <a:solidFill>
                  <a:schemeClr val="tx1"/>
                </a:solidFill>
                <a:latin typeface="Calibri" panose="020F0502020204030204" pitchFamily="34" charset="0"/>
                <a:cs typeface="Calibri" panose="020F0502020204030204" pitchFamily="34" charset="0"/>
              </a:rPr>
              <a:t>Proceedings of the Eleventh International Mathematics Education and Society Conference </a:t>
            </a:r>
            <a:r>
              <a:rPr lang="en-GB" sz="1100" dirty="0">
                <a:solidFill>
                  <a:schemeClr val="tx1"/>
                </a:solidFill>
                <a:latin typeface="Calibri" panose="020F0502020204030204" pitchFamily="34" charset="0"/>
                <a:cs typeface="Calibri" panose="020F0502020204030204" pitchFamily="34" charset="0"/>
              </a:rPr>
              <a:t>(Vol. 1, pp. 376–XX). Tredition.</a:t>
            </a:r>
            <a:endParaRPr lang="en-GB" sz="1100" dirty="0">
              <a:solidFill>
                <a:srgbClr val="FF0000"/>
              </a:solidFill>
              <a:latin typeface="Calibri" panose="020F0502020204030204" pitchFamily="34" charset="0"/>
              <a:cs typeface="Calibri" panose="020F0502020204030204" pitchFamily="34" charset="0"/>
            </a:endParaRPr>
          </a:p>
          <a:p>
            <a:pPr marL="285750" lvl="0" indent="-317500">
              <a:spcBef>
                <a:spcPts val="1200"/>
              </a:spcBef>
              <a:buSzPts val="1400"/>
              <a:buChar char="❖"/>
            </a:pPr>
            <a:r>
              <a:rPr lang="en-GB" sz="1100" dirty="0">
                <a:solidFill>
                  <a:srgbClr val="FF0000"/>
                </a:solidFill>
                <a:latin typeface="Calibri" panose="020F0502020204030204" pitchFamily="34" charset="0"/>
                <a:cs typeface="Calibri" panose="020F0502020204030204" pitchFamily="34" charset="0"/>
              </a:rPr>
              <a:t>Martin, D. B., Gholson, M. L., &amp; Leonard, J. (2010). </a:t>
            </a:r>
            <a:r>
              <a:rPr lang="en-GB" sz="1100" dirty="0">
                <a:solidFill>
                  <a:schemeClr val="tx1"/>
                </a:solidFill>
                <a:latin typeface="Calibri" panose="020F0502020204030204" pitchFamily="34" charset="0"/>
                <a:cs typeface="Calibri" panose="020F0502020204030204" pitchFamily="34" charset="0"/>
              </a:rPr>
              <a:t>Mathematics as gatekeeper: Power and privilege in the production of knowledge. </a:t>
            </a:r>
            <a:r>
              <a:rPr lang="en-GB" sz="1100" i="1" dirty="0">
                <a:solidFill>
                  <a:schemeClr val="tx1"/>
                </a:solidFill>
                <a:latin typeface="Calibri" panose="020F0502020204030204" pitchFamily="34" charset="0"/>
                <a:cs typeface="Calibri" panose="020F0502020204030204" pitchFamily="34" charset="0"/>
              </a:rPr>
              <a:t>Journal of Urban Mathematics Education</a:t>
            </a:r>
            <a:r>
              <a:rPr lang="en-GB" sz="1100" dirty="0">
                <a:solidFill>
                  <a:schemeClr val="tx1"/>
                </a:solidFill>
                <a:latin typeface="Calibri" panose="020F0502020204030204" pitchFamily="34" charset="0"/>
                <a:cs typeface="Calibri" panose="020F0502020204030204" pitchFamily="34" charset="0"/>
              </a:rPr>
              <a:t>, 3(2), 12–24. </a:t>
            </a:r>
          </a:p>
          <a:p>
            <a:pPr marL="285750" indent="-317500">
              <a:spcBef>
                <a:spcPts val="1200"/>
              </a:spcBef>
              <a:buSzPts val="1400"/>
              <a:buFont typeface="Arial"/>
              <a:buChar char="❖"/>
            </a:pPr>
            <a:r>
              <a:rPr lang="en-GB" sz="1100" dirty="0">
                <a:solidFill>
                  <a:srgbClr val="FF0000"/>
                </a:solidFill>
                <a:latin typeface="Calibri" panose="020F0502020204030204" pitchFamily="34" charset="0"/>
                <a:cs typeface="Calibri" panose="020F0502020204030204" pitchFamily="34" charset="0"/>
              </a:rPr>
              <a:t>Skovsmose, O. (2021). </a:t>
            </a:r>
            <a:r>
              <a:rPr lang="en-GB" sz="1100" dirty="0">
                <a:solidFill>
                  <a:schemeClr val="tx1"/>
                </a:solidFill>
                <a:latin typeface="Calibri" panose="020F0502020204030204" pitchFamily="34" charset="0"/>
                <a:cs typeface="Calibri" panose="020F0502020204030204" pitchFamily="34" charset="0"/>
              </a:rPr>
              <a:t>A philosophy of critical mathematics education. Philosophy of Mathematics Education Journal, 37.</a:t>
            </a:r>
          </a:p>
        </p:txBody>
      </p:sp>
    </p:spTree>
    <p:extLst>
      <p:ext uri="{BB962C8B-B14F-4D97-AF65-F5344CB8AC3E}">
        <p14:creationId xmlns:p14="http://schemas.microsoft.com/office/powerpoint/2010/main" val="296912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7" name="Google Shape;62;p14">
            <a:extLst>
              <a:ext uri="{FF2B5EF4-FFF2-40B4-BE49-F238E27FC236}">
                <a16:creationId xmlns:a16="http://schemas.microsoft.com/office/drawing/2014/main" id="{B110D6C2-2613-40DE-949A-5316ECF75374}"/>
              </a:ext>
            </a:extLst>
          </p:cNvPr>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880792" y="105103"/>
            <a:ext cx="7382415" cy="4933293"/>
          </a:xfrm>
          <a:prstGeom prst="rect">
            <a:avLst/>
          </a:prstGeom>
          <a:noFill/>
          <a:ln>
            <a:noFill/>
          </a:ln>
        </p:spPr>
      </p:pic>
      <p:sp>
        <p:nvSpPr>
          <p:cNvPr id="62" name="Google Shape;62;p14"/>
          <p:cNvSpPr txBox="1">
            <a:spLocks noGrp="1"/>
          </p:cNvSpPr>
          <p:nvPr>
            <p:ph type="subTitle" idx="1"/>
          </p:nvPr>
        </p:nvSpPr>
        <p:spPr>
          <a:xfrm>
            <a:off x="3795822" y="4021594"/>
            <a:ext cx="3831141" cy="1335778"/>
          </a:xfrm>
          <a:prstGeom prst="rect">
            <a:avLst/>
          </a:prstGeom>
        </p:spPr>
        <p:txBody>
          <a:bodyPr spcFirstLastPara="1" wrap="square" lIns="91425" tIns="91425" rIns="91425" bIns="91425" anchor="t" anchorCtr="0">
            <a:noAutofit/>
          </a:bodyPr>
          <a:lstStyle/>
          <a:p>
            <a:pPr marL="0" lvl="0" indent="0" rtl="0">
              <a:spcBef>
                <a:spcPts val="1200"/>
              </a:spcBef>
              <a:spcAft>
                <a:spcPts val="1200"/>
              </a:spcAft>
              <a:buNone/>
            </a:pPr>
            <a:r>
              <a:rPr lang="en-GB" sz="4800" dirty="0">
                <a:solidFill>
                  <a:srgbClr val="C00000"/>
                </a:solidFill>
                <a:latin typeface="Calibri" panose="020F0502020204030204" pitchFamily="34" charset="0"/>
                <a:ea typeface="Garamond"/>
                <a:cs typeface="Calibri" panose="020F0502020204030204" pitchFamily="34" charset="0"/>
                <a:sym typeface="Garamond"/>
              </a:rPr>
              <a:t>Thank you!</a:t>
            </a:r>
          </a:p>
        </p:txBody>
      </p:sp>
    </p:spTree>
    <p:extLst>
      <p:ext uri="{BB962C8B-B14F-4D97-AF65-F5344CB8AC3E}">
        <p14:creationId xmlns:p14="http://schemas.microsoft.com/office/powerpoint/2010/main" val="53945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11030" lvl="0" indent="0">
              <a:buClr>
                <a:schemeClr val="dk1"/>
              </a:buClr>
              <a:buSzPts val="1852"/>
              <a:buNone/>
            </a:pPr>
            <a:r>
              <a:rPr lang="en" sz="2400" u="sng" dirty="0">
                <a:solidFill>
                  <a:srgbClr val="00B050"/>
                </a:solidFill>
                <a:latin typeface="Calibri" panose="020F0502020204030204" pitchFamily="34" charset="0"/>
                <a:ea typeface="Calibri"/>
                <a:cs typeface="Calibri" panose="020F0502020204030204" pitchFamily="34" charset="0"/>
              </a:rPr>
              <a:t>A disclaimer!</a:t>
            </a:r>
          </a:p>
          <a:p>
            <a:pPr marL="111030" lvl="0" indent="0">
              <a:buClr>
                <a:schemeClr val="dk1"/>
              </a:buClr>
              <a:buSzPts val="1852"/>
              <a:buNone/>
            </a:pPr>
            <a:endParaRPr lang="en" sz="2400" dirty="0">
              <a:solidFill>
                <a:srgbClr val="00B050"/>
              </a:solidFill>
              <a:latin typeface="Calibri"/>
              <a:ea typeface="Calibri"/>
              <a:cs typeface="Calibri"/>
              <a:sym typeface="Calibri"/>
            </a:endParaRPr>
          </a:p>
          <a:p>
            <a:pPr marL="457200" lvl="0" indent="-346170" algn="l" rtl="0">
              <a:spcBef>
                <a:spcPts val="0"/>
              </a:spcBef>
              <a:spcAft>
                <a:spcPts val="0"/>
              </a:spcAft>
              <a:buClr>
                <a:schemeClr val="dk1"/>
              </a:buClr>
              <a:buSzPts val="1852"/>
              <a:buFont typeface="Calibri"/>
              <a:buChar char="●"/>
            </a:pPr>
            <a:r>
              <a:rPr lang="en" sz="2400" dirty="0">
                <a:solidFill>
                  <a:schemeClr val="dk1"/>
                </a:solidFill>
                <a:latin typeface="Calibri"/>
                <a:ea typeface="Calibri"/>
                <a:cs typeface="Calibri"/>
                <a:sym typeface="Calibri"/>
              </a:rPr>
              <a:t>Brief introduction to Critical Mathematics Education</a:t>
            </a:r>
          </a:p>
          <a:p>
            <a:pPr marL="1025430" lvl="1" indent="-457200">
              <a:buClr>
                <a:schemeClr val="dk1"/>
              </a:buClr>
              <a:buSzPts val="1852"/>
              <a:buFont typeface="+mj-lt"/>
              <a:buAutoNum type="arabicPeriod"/>
            </a:pPr>
            <a:r>
              <a:rPr lang="en" sz="2400" dirty="0">
                <a:solidFill>
                  <a:schemeClr val="dk1"/>
                </a:solidFill>
                <a:latin typeface="Calibri"/>
                <a:ea typeface="Calibri"/>
                <a:cs typeface="Calibri"/>
                <a:sym typeface="Calibri"/>
              </a:rPr>
              <a:t>Student-centred activity, student agency</a:t>
            </a:r>
          </a:p>
          <a:p>
            <a:pPr marL="1025430" lvl="1" indent="-457200">
              <a:buClr>
                <a:schemeClr val="dk1"/>
              </a:buClr>
              <a:buSzPts val="1852"/>
              <a:buFont typeface="+mj-lt"/>
              <a:buAutoNum type="arabicPeriod"/>
            </a:pPr>
            <a:r>
              <a:rPr lang="en" sz="2400" dirty="0">
                <a:solidFill>
                  <a:schemeClr val="dk1"/>
                </a:solidFill>
                <a:latin typeface="Calibri"/>
                <a:ea typeface="Calibri"/>
                <a:cs typeface="Calibri"/>
                <a:sym typeface="Calibri"/>
              </a:rPr>
              <a:t>The role of the teacher</a:t>
            </a:r>
          </a:p>
          <a:p>
            <a:pPr marL="1025430" lvl="1" indent="-457200">
              <a:buClr>
                <a:schemeClr val="dk1"/>
              </a:buClr>
              <a:buSzPts val="1852"/>
              <a:buFont typeface="+mj-lt"/>
              <a:buAutoNum type="arabicPeriod"/>
            </a:pPr>
            <a:r>
              <a:rPr lang="en" sz="2400" dirty="0">
                <a:solidFill>
                  <a:schemeClr val="dk1"/>
                </a:solidFill>
                <a:latin typeface="Calibri"/>
                <a:ea typeface="Calibri"/>
                <a:cs typeface="Calibri"/>
                <a:sym typeface="Calibri"/>
              </a:rPr>
              <a:t>The nature of mathematics  / mathematics education</a:t>
            </a:r>
          </a:p>
          <a:p>
            <a:pPr lvl="0" indent="-346170">
              <a:buClr>
                <a:schemeClr val="dk1"/>
              </a:buClr>
              <a:buSzPts val="1852"/>
              <a:buFont typeface="Calibri"/>
              <a:buChar char="●"/>
            </a:pPr>
            <a:r>
              <a:rPr lang="en" sz="2400" dirty="0">
                <a:solidFill>
                  <a:schemeClr val="dk1"/>
                </a:solidFill>
                <a:latin typeface="Calibri"/>
                <a:ea typeface="Calibri"/>
                <a:cs typeface="Calibri"/>
                <a:sym typeface="Calibri"/>
              </a:rPr>
              <a:t>Some examples, seeds/stimuli for discussion.</a:t>
            </a:r>
          </a:p>
        </p:txBody>
      </p:sp>
      <p:sp>
        <p:nvSpPr>
          <p:cNvPr id="2" name="Title 1"/>
          <p:cNvSpPr>
            <a:spLocks noGrp="1"/>
          </p:cNvSpPr>
          <p:nvPr>
            <p:ph type="title"/>
          </p:nvPr>
        </p:nvSpPr>
        <p:spPr>
          <a:xfrm>
            <a:off x="311700" y="204129"/>
            <a:ext cx="8520600" cy="948346"/>
          </a:xfrm>
        </p:spPr>
        <p:txBody>
          <a:bodyPr>
            <a:normAutofit fontScale="90000"/>
          </a:bodyPr>
          <a:lstStyle/>
          <a:p>
            <a:r>
              <a:rPr lang="en-GB" sz="3100" dirty="0">
                <a:latin typeface="Calibri" panose="020F0502020204030204" pitchFamily="34" charset="0"/>
                <a:ea typeface="Garamond"/>
                <a:cs typeface="Calibri" panose="020F0502020204030204" pitchFamily="34" charset="0"/>
                <a:sym typeface="Garamond"/>
              </a:rPr>
              <a:t>Critical Mathematics Education</a:t>
            </a:r>
            <a:br>
              <a:rPr lang="en-GB" dirty="0">
                <a:latin typeface="Garamond"/>
                <a:ea typeface="Garamond"/>
                <a:cs typeface="Garamond"/>
                <a:sym typeface="Garamond"/>
              </a:rPr>
            </a:br>
            <a:endParaRPr lang="en-GB" dirty="0"/>
          </a:p>
        </p:txBody>
      </p:sp>
    </p:spTree>
    <p:extLst>
      <p:ext uri="{BB962C8B-B14F-4D97-AF65-F5344CB8AC3E}">
        <p14:creationId xmlns:p14="http://schemas.microsoft.com/office/powerpoint/2010/main" val="1300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5"/>
          <p:cNvSpPr txBox="1">
            <a:spLocks noGrp="1"/>
          </p:cNvSpPr>
          <p:nvPr>
            <p:ph type="body" idx="1"/>
          </p:nvPr>
        </p:nvSpPr>
        <p:spPr>
          <a:xfrm>
            <a:off x="311700" y="1152475"/>
            <a:ext cx="8520600" cy="3812930"/>
          </a:xfrm>
          <a:prstGeom prst="rect">
            <a:avLst/>
          </a:prstGeom>
        </p:spPr>
        <p:txBody>
          <a:bodyPr spcFirstLastPara="1" wrap="square" lIns="91425" tIns="91425" rIns="91425" bIns="91425" anchor="t" anchorCtr="0">
            <a:normAutofit/>
          </a:bodyPr>
          <a:lstStyle/>
          <a:p>
            <a:pPr marL="0" lvl="0" indent="0">
              <a:buNone/>
            </a:pPr>
            <a:endParaRPr lang="en-GB" sz="2400" dirty="0">
              <a:solidFill>
                <a:schemeClr val="dk1"/>
              </a:solidFill>
              <a:latin typeface="Calibri"/>
              <a:ea typeface="Calibri"/>
              <a:cs typeface="Calibri"/>
              <a:sym typeface="Calibri"/>
            </a:endParaRPr>
          </a:p>
          <a:p>
            <a:pPr marL="0" lvl="0" indent="0">
              <a:buNone/>
            </a:pPr>
            <a:r>
              <a:rPr lang="en-GB" sz="2400" dirty="0">
                <a:solidFill>
                  <a:schemeClr val="dk1"/>
                </a:solidFill>
                <a:latin typeface="Calibri"/>
                <a:ea typeface="Calibri"/>
                <a:cs typeface="Calibri"/>
                <a:sym typeface="Calibri"/>
              </a:rPr>
              <a:t>Critical mathematics education aims to identify and challenge ways in which mathematics is commonly used to maintain the status quo and reproduce inequities in society. It proposes an alternative and empowering conceptualisation of mathematics, which enables people to better understand their social, political and economic situations, and to advocate and bring about changes leading to a more just and equitable society.</a:t>
            </a:r>
          </a:p>
          <a:p>
            <a:pPr marL="0" lvl="0" indent="0" rtl="0">
              <a:spcBef>
                <a:spcPts val="0"/>
              </a:spcBef>
              <a:spcAft>
                <a:spcPts val="0"/>
              </a:spcAft>
              <a:buNone/>
            </a:pPr>
            <a:endParaRPr sz="2400" dirty="0">
              <a:solidFill>
                <a:schemeClr val="dk1"/>
              </a:solidFill>
              <a:latin typeface="Calibri"/>
              <a:ea typeface="Calibri"/>
              <a:cs typeface="Calibri"/>
              <a:sym typeface="Calibri"/>
            </a:endParaRPr>
          </a:p>
        </p:txBody>
      </p:sp>
      <p:sp>
        <p:nvSpPr>
          <p:cNvPr id="2" name="Title 1"/>
          <p:cNvSpPr>
            <a:spLocks noGrp="1"/>
          </p:cNvSpPr>
          <p:nvPr>
            <p:ph type="title"/>
          </p:nvPr>
        </p:nvSpPr>
        <p:spPr>
          <a:xfrm>
            <a:off x="311700" y="445025"/>
            <a:ext cx="8520600" cy="948346"/>
          </a:xfrm>
        </p:spPr>
        <p:txBody>
          <a:bodyPr>
            <a:normAutofit fontScale="90000"/>
          </a:bodyPr>
          <a:lstStyle/>
          <a:p>
            <a:r>
              <a:rPr lang="en-GB" sz="3100" dirty="0">
                <a:latin typeface="Calibri" panose="020F0502020204030204" pitchFamily="34" charset="0"/>
                <a:ea typeface="Garamond"/>
                <a:cs typeface="Calibri" panose="020F0502020204030204" pitchFamily="34" charset="0"/>
                <a:sym typeface="Garamond"/>
              </a:rPr>
              <a:t>Critical Mathematics Education (CME)</a:t>
            </a:r>
            <a:br>
              <a:rPr lang="en-GB" dirty="0">
                <a:latin typeface="Garamond"/>
                <a:ea typeface="Garamond"/>
                <a:cs typeface="Garamond"/>
                <a:sym typeface="Garamond"/>
              </a:rPr>
            </a:b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5"/>
          <p:cNvSpPr txBox="1">
            <a:spLocks noGrp="1"/>
          </p:cNvSpPr>
          <p:nvPr>
            <p:ph type="body" idx="1"/>
          </p:nvPr>
        </p:nvSpPr>
        <p:spPr>
          <a:xfrm>
            <a:off x="311699" y="844130"/>
            <a:ext cx="8619649" cy="4299370"/>
          </a:xfrm>
          <a:prstGeom prst="rect">
            <a:avLst/>
          </a:prstGeom>
        </p:spPr>
        <p:txBody>
          <a:bodyPr spcFirstLastPara="1" wrap="square" lIns="91425" tIns="91425" rIns="91425" bIns="91425" anchor="t" anchorCtr="0">
            <a:noAutofit/>
          </a:bodyPr>
          <a:lstStyle/>
          <a:p>
            <a:pPr marL="0" lvl="0" indent="0">
              <a:buNone/>
            </a:pPr>
            <a:r>
              <a:rPr lang="en-GB" sz="2400" dirty="0">
                <a:effectLst/>
                <a:latin typeface="Calibri" panose="020F0502020204030204" pitchFamily="34" charset="0"/>
                <a:ea typeface="Calibri" panose="020F0502020204030204" pitchFamily="34" charset="0"/>
              </a:rPr>
              <a:t>“I outline a philosophy of critical mathematics education by addressing conceptions of social justice, mathematics in action, students’ foregrounds, teachers’ life-worlds, sustainability, citizenship, dialogue, and critique. … It is important to be critical </a:t>
            </a:r>
            <a:r>
              <a:rPr lang="en-GB" sz="2400" i="1" dirty="0">
                <a:effectLst/>
                <a:latin typeface="Calibri" panose="020F0502020204030204" pitchFamily="34" charset="0"/>
                <a:ea typeface="Calibri" panose="020F0502020204030204" pitchFamily="34" charset="0"/>
              </a:rPr>
              <a:t>with respect to</a:t>
            </a:r>
            <a:r>
              <a:rPr lang="en-GB" sz="2400" dirty="0">
                <a:effectLst/>
                <a:latin typeface="Calibri" panose="020F0502020204030204" pitchFamily="34" charset="0"/>
                <a:ea typeface="Calibri" panose="020F0502020204030204" pitchFamily="34" charset="0"/>
              </a:rPr>
              <a:t> mathematics, which means to be ready to question any form of assumed mathematical knowledge and to question any form of the bringing of mathematics in action. It is also important to be critical </a:t>
            </a:r>
            <a:r>
              <a:rPr lang="en-GB" sz="2400" i="1" dirty="0">
                <a:effectLst/>
                <a:latin typeface="Calibri" panose="020F0502020204030204" pitchFamily="34" charset="0"/>
                <a:ea typeface="Calibri" panose="020F0502020204030204" pitchFamily="34" charset="0"/>
              </a:rPr>
              <a:t>by means of</a:t>
            </a:r>
            <a:r>
              <a:rPr lang="en-GB" sz="2400" dirty="0">
                <a:effectLst/>
                <a:latin typeface="Calibri" panose="020F0502020204030204" pitchFamily="34" charset="0"/>
                <a:ea typeface="Calibri" panose="020F0502020204030204" pitchFamily="34" charset="0"/>
              </a:rPr>
              <a:t> mathematics … to be ready to draw on mathematical resources when questioning cases of social injustice.”</a:t>
            </a:r>
          </a:p>
          <a:p>
            <a:pPr marL="0" lvl="0" indent="0" algn="r">
              <a:buNone/>
            </a:pPr>
            <a:r>
              <a:rPr lang="en-GB" sz="2400" dirty="0">
                <a:latin typeface="Calibri" panose="020F0502020204030204" pitchFamily="34" charset="0"/>
                <a:ea typeface="Calibri" panose="020F0502020204030204" pitchFamily="34" charset="0"/>
              </a:rPr>
              <a:t>(Skovsmose, 2021)</a:t>
            </a:r>
            <a:r>
              <a:rPr lang="en-GB" sz="2400" dirty="0">
                <a:effectLst/>
                <a:latin typeface="Calibri" panose="020F0502020204030204" pitchFamily="34" charset="0"/>
                <a:ea typeface="Calibri" panose="020F0502020204030204" pitchFamily="34" charset="0"/>
              </a:rPr>
              <a:t> </a:t>
            </a:r>
            <a:endParaRPr lang="en-GB" sz="2400" dirty="0">
              <a:solidFill>
                <a:schemeClr val="dk1"/>
              </a:solidFill>
              <a:latin typeface="Calibri"/>
              <a:ea typeface="Calibri"/>
              <a:cs typeface="Calibri"/>
              <a:sym typeface="Calibri"/>
            </a:endParaRPr>
          </a:p>
        </p:txBody>
      </p:sp>
      <p:sp>
        <p:nvSpPr>
          <p:cNvPr id="2" name="Title 1"/>
          <p:cNvSpPr>
            <a:spLocks noGrp="1"/>
          </p:cNvSpPr>
          <p:nvPr>
            <p:ph type="title"/>
          </p:nvPr>
        </p:nvSpPr>
        <p:spPr>
          <a:xfrm>
            <a:off x="311700" y="97803"/>
            <a:ext cx="8520600" cy="948346"/>
          </a:xfrm>
        </p:spPr>
        <p:txBody>
          <a:bodyPr>
            <a:normAutofit fontScale="90000"/>
          </a:bodyPr>
          <a:lstStyle/>
          <a:p>
            <a:r>
              <a:rPr lang="en-GB" sz="3100" dirty="0">
                <a:latin typeface="Calibri" panose="020F0502020204030204" pitchFamily="34" charset="0"/>
                <a:ea typeface="Garamond"/>
                <a:cs typeface="Calibri" panose="020F0502020204030204" pitchFamily="34" charset="0"/>
                <a:sym typeface="Garamond"/>
              </a:rPr>
              <a:t>A Philosophy of Critical Mathematics Education</a:t>
            </a:r>
            <a:br>
              <a:rPr lang="en-GB" dirty="0">
                <a:latin typeface="Garamond"/>
                <a:ea typeface="Garamond"/>
                <a:cs typeface="Garamond"/>
                <a:sym typeface="Garamond"/>
              </a:rPr>
            </a:br>
            <a:endParaRPr lang="en-GB" dirty="0"/>
          </a:p>
        </p:txBody>
      </p:sp>
    </p:spTree>
    <p:extLst>
      <p:ext uri="{BB962C8B-B14F-4D97-AF65-F5344CB8AC3E}">
        <p14:creationId xmlns:p14="http://schemas.microsoft.com/office/powerpoint/2010/main" val="107535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1. Student-centred mathematics</a:t>
            </a:r>
          </a:p>
        </p:txBody>
      </p:sp>
      <p:sp>
        <p:nvSpPr>
          <p:cNvPr id="3" name="Text Placeholder 2"/>
          <p:cNvSpPr>
            <a:spLocks noGrp="1"/>
          </p:cNvSpPr>
          <p:nvPr>
            <p:ph type="body" idx="1"/>
          </p:nvPr>
        </p:nvSpPr>
        <p:spPr>
          <a:xfrm>
            <a:off x="628650" y="1268044"/>
            <a:ext cx="7433973" cy="3194830"/>
          </a:xfrm>
        </p:spPr>
        <p:txBody>
          <a:bodyPr>
            <a:normAutofit/>
          </a:bodyPr>
          <a:lstStyle/>
          <a:p>
            <a:pPr marL="114300" indent="0">
              <a:buNone/>
            </a:pPr>
            <a:r>
              <a:rPr lang="en-GB" sz="2400" dirty="0">
                <a:solidFill>
                  <a:schemeClr val="tx1"/>
                </a:solidFill>
                <a:latin typeface="Calibri" panose="020F0502020204030204" pitchFamily="34" charset="0"/>
                <a:cs typeface="Calibri" panose="020F0502020204030204" pitchFamily="34" charset="0"/>
              </a:rPr>
              <a:t>How much agency, voice, control do students have? </a:t>
            </a:r>
          </a:p>
          <a:p>
            <a:pPr marL="114300" indent="0">
              <a:buNone/>
            </a:pPr>
            <a:r>
              <a:rPr lang="en-GB" sz="2400" dirty="0">
                <a:solidFill>
                  <a:schemeClr val="tx1"/>
                </a:solidFill>
                <a:latin typeface="Calibri" panose="020F0502020204030204" pitchFamily="34" charset="0"/>
                <a:cs typeface="Calibri" panose="020F0502020204030204" pitchFamily="34" charset="0"/>
              </a:rPr>
              <a:t>How critical is this?</a:t>
            </a: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marL="114300" indent="0">
              <a:buNone/>
            </a:pPr>
            <a:r>
              <a:rPr lang="en-GB" sz="2400" dirty="0">
                <a:solidFill>
                  <a:schemeClr val="tx1"/>
                </a:solidFill>
                <a:latin typeface="Calibri" panose="020F0502020204030204" pitchFamily="34" charset="0"/>
                <a:cs typeface="Calibri" panose="020F0502020204030204" pitchFamily="34" charset="0"/>
              </a:rPr>
              <a:t>“But perhaps the main difficulty is that we do not know what issues are going to emerge as we let the students gain ownership of their learning.” (Civil, 1994)</a:t>
            </a:r>
          </a:p>
          <a:p>
            <a:pPr marL="114300" indent="0">
              <a:buNone/>
            </a:pPr>
            <a:endParaRPr lang="en-GB"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35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200"/>
          </a:xfrm>
        </p:spPr>
        <p:txBody>
          <a:bodyPr/>
          <a:lstStyle/>
          <a:p>
            <a:r>
              <a:rPr lang="en-GB" dirty="0">
                <a:latin typeface="Calibri" panose="020F0502020204030204" pitchFamily="34" charset="0"/>
                <a:cs typeface="Calibri" panose="020F0502020204030204" pitchFamily="34" charset="0"/>
              </a:rPr>
              <a:t>Example from an RME classroom (Year 7)</a:t>
            </a:r>
          </a:p>
        </p:txBody>
      </p:sp>
      <p:pic>
        <p:nvPicPr>
          <p:cNvPr id="7" name="Picture 6">
            <a:extLst>
              <a:ext uri="{FF2B5EF4-FFF2-40B4-BE49-F238E27FC236}">
                <a16:creationId xmlns:a16="http://schemas.microsoft.com/office/drawing/2014/main" id="{F94FDEE2-FFEA-4556-9749-09F91AC99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15" y="862438"/>
            <a:ext cx="6382969" cy="3418623"/>
          </a:xfrm>
          <a:prstGeom prst="rect">
            <a:avLst/>
          </a:prstGeom>
          <a:ln>
            <a:solidFill>
              <a:srgbClr val="FF0000"/>
            </a:solidFill>
          </a:ln>
        </p:spPr>
      </p:pic>
      <p:sp>
        <p:nvSpPr>
          <p:cNvPr id="8" name="TextBox 7">
            <a:extLst>
              <a:ext uri="{FF2B5EF4-FFF2-40B4-BE49-F238E27FC236}">
                <a16:creationId xmlns:a16="http://schemas.microsoft.com/office/drawing/2014/main" id="{D9374286-8CFD-4D4E-923F-F658D7F43A15}"/>
              </a:ext>
            </a:extLst>
          </p:cNvPr>
          <p:cNvSpPr txBox="1"/>
          <p:nvPr/>
        </p:nvSpPr>
        <p:spPr>
          <a:xfrm>
            <a:off x="5208307" y="4380614"/>
            <a:ext cx="3935693" cy="461665"/>
          </a:xfrm>
          <a:prstGeom prst="rect">
            <a:avLst/>
          </a:prstGeom>
          <a:noFill/>
        </p:spPr>
        <p:txBody>
          <a:bodyPr wrap="none" rtlCol="0">
            <a:spAutoFit/>
          </a:bodyPr>
          <a:lstStyle/>
          <a:p>
            <a:r>
              <a:rPr lang="en-GB" sz="2400" dirty="0">
                <a:solidFill>
                  <a:srgbClr val="FF0000"/>
                </a:solidFill>
                <a:latin typeface="Calibri" panose="020F0502020204030204" pitchFamily="34" charset="0"/>
                <a:cs typeface="Calibri" panose="020F0502020204030204" pitchFamily="34" charset="0"/>
              </a:rPr>
              <a:t>Eva: “I would sit on the wing.”</a:t>
            </a:r>
          </a:p>
        </p:txBody>
      </p:sp>
    </p:spTree>
    <p:extLst>
      <p:ext uri="{BB962C8B-B14F-4D97-AF65-F5344CB8AC3E}">
        <p14:creationId xmlns:p14="http://schemas.microsoft.com/office/powerpoint/2010/main" val="19290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200"/>
          </a:xfrm>
        </p:spPr>
        <p:txBody>
          <a:bodyPr/>
          <a:lstStyle/>
          <a:p>
            <a:r>
              <a:rPr lang="en-GB" dirty="0">
                <a:latin typeface="Calibri" panose="020F0502020204030204" pitchFamily="34" charset="0"/>
                <a:cs typeface="Calibri" panose="020F0502020204030204" pitchFamily="34" charset="0"/>
              </a:rPr>
              <a:t>More on RME and engaging students</a:t>
            </a:r>
          </a:p>
        </p:txBody>
      </p:sp>
      <p:sp>
        <p:nvSpPr>
          <p:cNvPr id="3" name="Text Placeholder 2"/>
          <p:cNvSpPr>
            <a:spLocks noGrp="1"/>
          </p:cNvSpPr>
          <p:nvPr>
            <p:ph type="body" idx="1"/>
          </p:nvPr>
        </p:nvSpPr>
        <p:spPr>
          <a:xfrm>
            <a:off x="628650" y="994200"/>
            <a:ext cx="7781703" cy="4149300"/>
          </a:xfrm>
        </p:spPr>
        <p:txBody>
          <a:bodyPr>
            <a:noAutofit/>
          </a:bodyPr>
          <a:lstStyle/>
          <a:p>
            <a:pPr marL="114300" indent="0">
              <a:buNone/>
            </a:pPr>
            <a:r>
              <a:rPr lang="en-GB" sz="2400" dirty="0">
                <a:solidFill>
                  <a:schemeClr val="tx1"/>
                </a:solidFill>
                <a:latin typeface="Calibri" panose="020F0502020204030204" pitchFamily="34" charset="0"/>
                <a:cs typeface="Calibri" panose="020F0502020204030204" pitchFamily="34" charset="0"/>
              </a:rPr>
              <a:t>Gutstein (2006) discusses some of the student related tensions of implementing curricula that students cannot identify with, and the tensions between curricular materials that help develop “mathematical power” but may not help “analyze injustice”.</a:t>
            </a:r>
          </a:p>
          <a:p>
            <a:pPr marL="114300" indent="0">
              <a:buNone/>
            </a:pPr>
            <a:r>
              <a:rPr lang="en-GB" sz="2400" dirty="0">
                <a:solidFill>
                  <a:schemeClr val="tx1"/>
                </a:solidFill>
                <a:latin typeface="Calibri" panose="020F0502020204030204" pitchFamily="34" charset="0"/>
                <a:cs typeface="Calibri" panose="020F0502020204030204" pitchFamily="34" charset="0"/>
              </a:rPr>
              <a:t>Contexts such as a school camping and canoe trip served to generate ideas around ratio but Gutstein’s middle school students (from inner-city Chicago) reported that this context had no experiential resonance for them. But they were also happy for the teacher to deploy such contexts. </a:t>
            </a:r>
          </a:p>
        </p:txBody>
      </p:sp>
    </p:spTree>
    <p:extLst>
      <p:ext uri="{BB962C8B-B14F-4D97-AF65-F5344CB8AC3E}">
        <p14:creationId xmlns:p14="http://schemas.microsoft.com/office/powerpoint/2010/main" val="321216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2. The role of the teacher</a:t>
            </a:r>
          </a:p>
        </p:txBody>
      </p:sp>
      <p:sp>
        <p:nvSpPr>
          <p:cNvPr id="3" name="Text Placeholder 2"/>
          <p:cNvSpPr>
            <a:spLocks noGrp="1"/>
          </p:cNvSpPr>
          <p:nvPr>
            <p:ph type="body" idx="1"/>
          </p:nvPr>
        </p:nvSpPr>
        <p:spPr>
          <a:xfrm>
            <a:off x="628650" y="1268044"/>
            <a:ext cx="7433973" cy="3194830"/>
          </a:xfrm>
        </p:spPr>
        <p:txBody>
          <a:bodyPr>
            <a:normAutofit/>
          </a:bodyPr>
          <a:lstStyle/>
          <a:p>
            <a:pPr marL="542925" indent="-361950">
              <a:buSzPct val="100000"/>
              <a:buFont typeface="+mj-lt"/>
              <a:buAutoNum type="alphaLcPeriod"/>
            </a:pPr>
            <a:r>
              <a:rPr lang="en-GB" sz="2400" dirty="0">
                <a:solidFill>
                  <a:schemeClr val="tx1"/>
                </a:solidFill>
                <a:latin typeface="Calibri" panose="020F0502020204030204" pitchFamily="34" charset="0"/>
                <a:cs typeface="Calibri" panose="020F0502020204030204" pitchFamily="34" charset="0"/>
              </a:rPr>
              <a:t>Dispositions: How committed do teachers need to be to an equitable society? </a:t>
            </a:r>
          </a:p>
          <a:p>
            <a:pPr marL="542925" indent="-361950">
              <a:buSzPct val="100000"/>
              <a:buFont typeface="+mj-lt"/>
              <a:buAutoNum type="alphaLcPeriod"/>
            </a:pPr>
            <a:r>
              <a:rPr lang="en-GB" sz="2400" dirty="0">
                <a:solidFill>
                  <a:schemeClr val="tx1"/>
                </a:solidFill>
                <a:latin typeface="Calibri" panose="020F0502020204030204" pitchFamily="34" charset="0"/>
                <a:cs typeface="Calibri" panose="020F0502020204030204" pitchFamily="34" charset="0"/>
              </a:rPr>
              <a:t>Training: How much knowledge do teachers need about topics and pedagogies for such curricula?</a:t>
            </a: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marL="114300" indent="0">
              <a:buNone/>
            </a:pPr>
            <a:endParaRPr lang="en-GB"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34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Teachers’ motivations for joining the RME trial</a:t>
            </a:r>
          </a:p>
        </p:txBody>
      </p:sp>
      <p:sp>
        <p:nvSpPr>
          <p:cNvPr id="3" name="Text Placeholder 2"/>
          <p:cNvSpPr>
            <a:spLocks noGrp="1"/>
          </p:cNvSpPr>
          <p:nvPr>
            <p:ph type="body" idx="1"/>
          </p:nvPr>
        </p:nvSpPr>
        <p:spPr>
          <a:xfrm>
            <a:off x="628650" y="1369219"/>
            <a:ext cx="7886700" cy="3596186"/>
          </a:xfrm>
        </p:spPr>
        <p:txBody>
          <a:bodyPr>
            <a:noAutofit/>
          </a:bodyPr>
          <a:lstStyle/>
          <a:p>
            <a:r>
              <a:rPr lang="en-GB" sz="2400" dirty="0">
                <a:solidFill>
                  <a:srgbClr val="0070C0"/>
                </a:solidFill>
                <a:latin typeface="Calibri" panose="020F0502020204030204" pitchFamily="34" charset="0"/>
                <a:cs typeface="Calibri" panose="020F0502020204030204" pitchFamily="34" charset="0"/>
              </a:rPr>
              <a:t>Maths ... helps you with your life ...  and I don’t care what you’re going to be ... a hairdresser, you’re going to need some maths” </a:t>
            </a:r>
          </a:p>
          <a:p>
            <a:r>
              <a:rPr lang="en-GB" sz="2400" dirty="0">
                <a:solidFill>
                  <a:schemeClr val="tx1"/>
                </a:solidFill>
                <a:latin typeface="Calibri" panose="020F0502020204030204" pitchFamily="34" charset="0"/>
                <a:cs typeface="Calibri" panose="020F0502020204030204" pitchFamily="34" charset="0"/>
              </a:rPr>
              <a:t>“trying to put the learning in a context that the kids care about and that makes sense to them”</a:t>
            </a:r>
          </a:p>
          <a:p>
            <a:r>
              <a:rPr lang="en-GB" sz="2400" dirty="0">
                <a:solidFill>
                  <a:srgbClr val="0070C0"/>
                </a:solidFill>
                <a:latin typeface="Calibri" panose="020F0502020204030204" pitchFamily="34" charset="0"/>
                <a:cs typeface="Calibri" panose="020F0502020204030204" pitchFamily="34" charset="0"/>
              </a:rPr>
              <a:t>“this ownership of why we use the formulas that we do” </a:t>
            </a:r>
          </a:p>
          <a:p>
            <a:r>
              <a:rPr lang="en-GB" sz="2400" dirty="0">
                <a:solidFill>
                  <a:schemeClr val="tx1"/>
                </a:solidFill>
                <a:latin typeface="Calibri" panose="020F0502020204030204" pitchFamily="34" charset="0"/>
                <a:cs typeface="Calibri" panose="020F0502020204030204" pitchFamily="34" charset="0"/>
              </a:rPr>
              <a:t>desire to nurture the “weakest” students, “doing the right thing by them”</a:t>
            </a:r>
          </a:p>
          <a:p>
            <a:pPr marL="114300" indent="0" algn="r">
              <a:buNone/>
            </a:pPr>
            <a:r>
              <a:rPr lang="en-GB" sz="2400" dirty="0">
                <a:solidFill>
                  <a:schemeClr val="tx1"/>
                </a:solidFill>
                <a:latin typeface="Calibri" panose="020F0502020204030204" pitchFamily="34" charset="0"/>
                <a:cs typeface="Calibri" panose="020F0502020204030204" pitchFamily="34" charset="0"/>
              </a:rPr>
              <a:t>(Kathotia et al, 2021)</a:t>
            </a:r>
          </a:p>
        </p:txBody>
      </p:sp>
    </p:spTree>
    <p:extLst>
      <p:ext uri="{BB962C8B-B14F-4D97-AF65-F5344CB8AC3E}">
        <p14:creationId xmlns:p14="http://schemas.microsoft.com/office/powerpoint/2010/main" val="21580697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8976</TotalTime>
  <Words>1643</Words>
  <Application>Microsoft Office PowerPoint</Application>
  <PresentationFormat>On-screen Show (16:9)</PresentationFormat>
  <Paragraphs>83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Garamond</vt:lpstr>
      <vt:lpstr>Linux Libertine</vt:lpstr>
      <vt:lpstr>Arial</vt:lpstr>
      <vt:lpstr>Times New Roman</vt:lpstr>
      <vt:lpstr>Simple Light</vt:lpstr>
      <vt:lpstr>PowerPoint Presentation</vt:lpstr>
      <vt:lpstr>Critical Mathematics Education </vt:lpstr>
      <vt:lpstr>Critical Mathematics Education (CME) </vt:lpstr>
      <vt:lpstr>A Philosophy of Critical Mathematics Education </vt:lpstr>
      <vt:lpstr>1. Student-centred mathematics</vt:lpstr>
      <vt:lpstr>Example from an RME classroom (Year 7)</vt:lpstr>
      <vt:lpstr>More on RME and engaging students</vt:lpstr>
      <vt:lpstr>2. The role of the teacher</vt:lpstr>
      <vt:lpstr>Teachers’ motivations for joining the RME trial</vt:lpstr>
      <vt:lpstr>On teachers’ motivations</vt:lpstr>
      <vt:lpstr>PowerPoint Presentation</vt:lpstr>
      <vt:lpstr>3. The nature of mathematics</vt:lpstr>
      <vt:lpstr>3. The nature of mathematics</vt:lpstr>
      <vt:lpstr>An agonistic account of democracy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style</dc:title>
  <dc:creator>Vinay Kathotia</dc:creator>
  <cp:lastModifiedBy>Pete Wright</cp:lastModifiedBy>
  <cp:revision>98</cp:revision>
  <dcterms:modified xsi:type="dcterms:W3CDTF">2022-06-14T14:35:05Z</dcterms:modified>
</cp:coreProperties>
</file>