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15" r:id="rId1"/>
  </p:sldMasterIdLst>
  <p:notesMasterIdLst>
    <p:notesMasterId r:id="rId14"/>
  </p:notesMasterIdLst>
  <p:sldIdLst>
    <p:sldId id="256" r:id="rId2"/>
    <p:sldId id="260" r:id="rId3"/>
    <p:sldId id="262" r:id="rId4"/>
    <p:sldId id="271" r:id="rId5"/>
    <p:sldId id="259" r:id="rId6"/>
    <p:sldId id="270" r:id="rId7"/>
    <p:sldId id="269" r:id="rId8"/>
    <p:sldId id="268" r:id="rId9"/>
    <p:sldId id="265" r:id="rId10"/>
    <p:sldId id="272" r:id="rId11"/>
    <p:sldId id="263" r:id="rId12"/>
    <p:sldId id="26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22"/>
    <p:restoredTop sz="96327"/>
  </p:normalViewPr>
  <p:slideViewPr>
    <p:cSldViewPr snapToGrid="0" snapToObjects="1">
      <p:cViewPr varScale="1">
        <p:scale>
          <a:sx n="82" d="100"/>
          <a:sy n="82" d="100"/>
        </p:scale>
        <p:origin x="120" y="2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C17E4E-8FF2-444B-A97F-E9213860DC93}" type="datetimeFigureOut">
              <a:rPr lang="en-US" smtClean="0"/>
              <a:t>3/6/2021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7A662B-C01B-014E-924F-2F08FCBC69D0}" type="slidenum">
              <a:rPr lang="en-US" smtClean="0"/>
              <a:t>‹#›</a:t>
            </a:fld>
            <a:endParaRPr lang="en-US"/>
          </a:p>
        </p:txBody>
      </p:sp>
    </p:spTree>
    <p:extLst>
      <p:ext uri="{BB962C8B-B14F-4D97-AF65-F5344CB8AC3E}">
        <p14:creationId xmlns:p14="http://schemas.microsoft.com/office/powerpoint/2010/main" val="36328714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CF308CC3-FE88-9747-A1FA-2CE67C34258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A2B88331-E90B-9E4D-B423-C7D6BB18D63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124" name="Slide Number Placeholder 3">
            <a:extLst>
              <a:ext uri="{FF2B5EF4-FFF2-40B4-BE49-F238E27FC236}">
                <a16:creationId xmlns:a16="http://schemas.microsoft.com/office/drawing/2014/main" id="{EE1D75C2-90E8-5542-A4F2-655776BB3B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538" indent="-285750">
              <a:spcBef>
                <a:spcPct val="30000"/>
              </a:spcBef>
              <a:defRPr sz="1200">
                <a:solidFill>
                  <a:schemeClr val="tx1"/>
                </a:solidFill>
                <a:latin typeface="Calibri" panose="020F0502020204030204" pitchFamily="34" charset="0"/>
              </a:defRPr>
            </a:lvl2pPr>
            <a:lvl3pPr marL="1146175" indent="-228600">
              <a:spcBef>
                <a:spcPct val="30000"/>
              </a:spcBef>
              <a:defRPr sz="1200">
                <a:solidFill>
                  <a:schemeClr val="tx1"/>
                </a:solidFill>
                <a:latin typeface="Calibri" panose="020F0502020204030204" pitchFamily="34" charset="0"/>
              </a:defRPr>
            </a:lvl3pPr>
            <a:lvl4pPr marL="1606550" indent="-228600">
              <a:spcBef>
                <a:spcPct val="30000"/>
              </a:spcBef>
              <a:defRPr sz="1200">
                <a:solidFill>
                  <a:schemeClr val="tx1"/>
                </a:solidFill>
                <a:latin typeface="Calibri" panose="020F0502020204030204" pitchFamily="34" charset="0"/>
              </a:defRPr>
            </a:lvl4pPr>
            <a:lvl5pPr marL="2063750" indent="-228600">
              <a:spcBef>
                <a:spcPct val="30000"/>
              </a:spcBef>
              <a:defRPr sz="1200">
                <a:solidFill>
                  <a:schemeClr val="tx1"/>
                </a:solidFill>
                <a:latin typeface="Calibri" panose="020F0502020204030204" pitchFamily="34" charset="0"/>
              </a:defRPr>
            </a:lvl5pPr>
            <a:lvl6pPr marL="2520950" indent="-228600" eaLnBrk="0" fontAlgn="base" hangingPunct="0">
              <a:spcBef>
                <a:spcPct val="30000"/>
              </a:spcBef>
              <a:spcAft>
                <a:spcPct val="0"/>
              </a:spcAft>
              <a:defRPr sz="1200">
                <a:solidFill>
                  <a:schemeClr val="tx1"/>
                </a:solidFill>
                <a:latin typeface="Calibri" panose="020F0502020204030204" pitchFamily="34" charset="0"/>
              </a:defRPr>
            </a:lvl6pPr>
            <a:lvl7pPr marL="2978150" indent="-228600" eaLnBrk="0" fontAlgn="base" hangingPunct="0">
              <a:spcBef>
                <a:spcPct val="30000"/>
              </a:spcBef>
              <a:spcAft>
                <a:spcPct val="0"/>
              </a:spcAft>
              <a:defRPr sz="1200">
                <a:solidFill>
                  <a:schemeClr val="tx1"/>
                </a:solidFill>
                <a:latin typeface="Calibri" panose="020F0502020204030204" pitchFamily="34" charset="0"/>
              </a:defRPr>
            </a:lvl7pPr>
            <a:lvl8pPr marL="3435350" indent="-228600" eaLnBrk="0" fontAlgn="base" hangingPunct="0">
              <a:spcBef>
                <a:spcPct val="30000"/>
              </a:spcBef>
              <a:spcAft>
                <a:spcPct val="0"/>
              </a:spcAft>
              <a:defRPr sz="1200">
                <a:solidFill>
                  <a:schemeClr val="tx1"/>
                </a:solidFill>
                <a:latin typeface="Calibri" panose="020F0502020204030204" pitchFamily="34" charset="0"/>
              </a:defRPr>
            </a:lvl8pPr>
            <a:lvl9pPr marL="389255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28E1809D-FA62-F644-8373-FA4CF5803733}" type="slidenum">
              <a:rPr lang="en-GB" altLang="en-US"/>
              <a:pPr>
                <a:spcBef>
                  <a:spcPct val="0"/>
                </a:spcBef>
              </a:pPr>
              <a:t>5</a:t>
            </a:fld>
            <a:endParaRPr lang="en-GB" altLang="en-US"/>
          </a:p>
        </p:txBody>
      </p:sp>
    </p:spTree>
    <p:extLst>
      <p:ext uri="{BB962C8B-B14F-4D97-AF65-F5344CB8AC3E}">
        <p14:creationId xmlns:p14="http://schemas.microsoft.com/office/powerpoint/2010/main" val="352059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F414C-4A18-C346-B2A2-E576E3C3E3C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B2A5FD3-931D-7C41-9508-22B321011D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B9FBE360-EDEA-B748-9972-156C9BCB39E9}"/>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5" name="Footer Placeholder 4">
            <a:extLst>
              <a:ext uri="{FF2B5EF4-FFF2-40B4-BE49-F238E27FC236}">
                <a16:creationId xmlns:a16="http://schemas.microsoft.com/office/drawing/2014/main" id="{802EA24A-A5E6-B741-80FB-C997FC1E0F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9CCB5E-A815-D948-B0AF-000535A79868}"/>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3876275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D54E3A-F8A1-B54E-9530-D43B74366A49}"/>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4F124937-C9F9-5E44-A871-7462395336CC}"/>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68805AC-0016-9648-9E0B-89F1DDD3393C}"/>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5" name="Footer Placeholder 4">
            <a:extLst>
              <a:ext uri="{FF2B5EF4-FFF2-40B4-BE49-F238E27FC236}">
                <a16:creationId xmlns:a16="http://schemas.microsoft.com/office/drawing/2014/main" id="{568F17A9-EE63-8048-ABE1-6B2B8B6F66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73B72E2-3300-A543-A13B-4D86A28D245E}"/>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221318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6EF8F49-312D-854C-9854-E83DD0EBD90B}"/>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EA874E33-1EDD-E44B-B036-AB6DBBC5FA7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55CC6EC1-92D6-D54F-9F46-6970A1F95353}"/>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5" name="Footer Placeholder 4">
            <a:extLst>
              <a:ext uri="{FF2B5EF4-FFF2-40B4-BE49-F238E27FC236}">
                <a16:creationId xmlns:a16="http://schemas.microsoft.com/office/drawing/2014/main" id="{56344DC5-F0E1-7A41-AA60-1A1B3D629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38EC21C-A410-C54A-92BF-A6310E6FD8DC}"/>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116485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F9E60B-3622-7A47-97D0-62C32D084DC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D6453E2-5011-FA4A-AD94-348C31B7782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F29E9CC-F9A2-714F-B27A-56B6AD0B97D9}"/>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5" name="Footer Placeholder 4">
            <a:extLst>
              <a:ext uri="{FF2B5EF4-FFF2-40B4-BE49-F238E27FC236}">
                <a16:creationId xmlns:a16="http://schemas.microsoft.com/office/drawing/2014/main" id="{33408668-D5FA-C644-99D1-43FF686A9D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7B7900-6FBB-CE48-918E-68EF8D518338}"/>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555298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FCC103-7CB8-3C4B-894F-624AB2E23AF9}"/>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FEE6E5A-7145-294A-ADFB-B0EAB5D9E0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F8B5832-A1B0-574B-AB4A-4B2BCFC9CCC8}"/>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5" name="Footer Placeholder 4">
            <a:extLst>
              <a:ext uri="{FF2B5EF4-FFF2-40B4-BE49-F238E27FC236}">
                <a16:creationId xmlns:a16="http://schemas.microsoft.com/office/drawing/2014/main" id="{2FC774A0-3456-F24C-A220-FC523AF2AF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125B3C6-34BC-A148-9A0D-8FCA5AF29083}"/>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3715640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A68AC-4627-CF47-B3E6-0551D1239DE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394AE23-EADB-F141-BA95-FD4629F4887A}"/>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6C7F41D-1996-564A-82B3-DD7A11CA58DE}"/>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ECF2E3FF-1861-CD41-ADC9-071AAE9D8244}"/>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6" name="Footer Placeholder 5">
            <a:extLst>
              <a:ext uri="{FF2B5EF4-FFF2-40B4-BE49-F238E27FC236}">
                <a16:creationId xmlns:a16="http://schemas.microsoft.com/office/drawing/2014/main" id="{BB7876C9-3A81-5041-BCB5-DEB72F59F80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23EA21F-07D5-7545-B715-116F0FE891A8}"/>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4240411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D38E3-A798-3A4D-A4CB-8282FE2729B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D7531C29-089E-5C4A-AC95-884C1044033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443B26C-471D-CE4C-98D1-6F405B2BF2C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1161BEBE-95DD-E443-8B87-DF625141E1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10F97C4-9AE7-2A46-8619-CD966AB3AB5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F1924E71-447F-CD4E-AF32-645C7F99C5F6}"/>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8" name="Footer Placeholder 7">
            <a:extLst>
              <a:ext uri="{FF2B5EF4-FFF2-40B4-BE49-F238E27FC236}">
                <a16:creationId xmlns:a16="http://schemas.microsoft.com/office/drawing/2014/main" id="{D9841F0F-1080-7242-A279-9883C590114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3B31009-970D-BB43-8B25-1B3ED05C61A2}"/>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488583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91023-3966-6242-A987-2B18DEF8DB3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744313A5-3096-294B-A006-231153715E51}"/>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4" name="Footer Placeholder 3">
            <a:extLst>
              <a:ext uri="{FF2B5EF4-FFF2-40B4-BE49-F238E27FC236}">
                <a16:creationId xmlns:a16="http://schemas.microsoft.com/office/drawing/2014/main" id="{D2DCBC78-3788-2549-8B5C-E13E955512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22F6B9B-0C13-B148-9031-97BA8B84DCEF}"/>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1997451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207990C-6A81-2B4B-B512-B874814A8747}"/>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3" name="Footer Placeholder 2">
            <a:extLst>
              <a:ext uri="{FF2B5EF4-FFF2-40B4-BE49-F238E27FC236}">
                <a16:creationId xmlns:a16="http://schemas.microsoft.com/office/drawing/2014/main" id="{4F62E361-B4BF-D944-B344-FD577F41368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C7BB57-EFE4-FE45-9A9D-D976BC64299E}"/>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3980183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2E7DC0-0E8A-7C4A-833D-F532A52BF562}"/>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300B6F72-343C-BF46-88A5-C930CAD779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B33D7C4-F661-C640-99BE-F6CD12443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E45AD6-B547-6149-A6D4-5F40E48F2E66}"/>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6" name="Footer Placeholder 5">
            <a:extLst>
              <a:ext uri="{FF2B5EF4-FFF2-40B4-BE49-F238E27FC236}">
                <a16:creationId xmlns:a16="http://schemas.microsoft.com/office/drawing/2014/main" id="{2AF79844-D08D-D245-A0D8-824AC83B8D0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CAB56DC-EECE-9A46-92B6-A82EAA48B3DE}"/>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1298675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B7B0D2-6865-B340-8563-EB47669801D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343767FC-19F6-7546-88CE-4054F849663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1CF2A2-4029-0246-B563-5378F33CB6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E1FC8C-541F-0341-9DE1-2B40F541BFD4}"/>
              </a:ext>
            </a:extLst>
          </p:cNvPr>
          <p:cNvSpPr>
            <a:spLocks noGrp="1"/>
          </p:cNvSpPr>
          <p:nvPr>
            <p:ph type="dt" sz="half" idx="10"/>
          </p:nvPr>
        </p:nvSpPr>
        <p:spPr/>
        <p:txBody>
          <a:bodyPr/>
          <a:lstStyle/>
          <a:p>
            <a:fld id="{25AE50FA-D704-FA48-B537-6645309F1AC9}" type="datetimeFigureOut">
              <a:rPr lang="en-US" smtClean="0"/>
              <a:t>3/6/2021</a:t>
            </a:fld>
            <a:endParaRPr lang="en-US"/>
          </a:p>
        </p:txBody>
      </p:sp>
      <p:sp>
        <p:nvSpPr>
          <p:cNvPr id="6" name="Footer Placeholder 5">
            <a:extLst>
              <a:ext uri="{FF2B5EF4-FFF2-40B4-BE49-F238E27FC236}">
                <a16:creationId xmlns:a16="http://schemas.microsoft.com/office/drawing/2014/main" id="{3473FBFA-B696-5545-BC64-BA20963DCD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90CEDE6-0F5E-D24C-92D0-F2B3A3452495}"/>
              </a:ext>
            </a:extLst>
          </p:cNvPr>
          <p:cNvSpPr>
            <a:spLocks noGrp="1"/>
          </p:cNvSpPr>
          <p:nvPr>
            <p:ph type="sldNum" sz="quarter" idx="12"/>
          </p:nvPr>
        </p:nvSpPr>
        <p:spPr/>
        <p:txBody>
          <a:bodyPr/>
          <a:lstStyle/>
          <a:p>
            <a:fld id="{17EAFEB8-39A1-9E43-9D30-406DC14C76FE}" type="slidenum">
              <a:rPr lang="en-US" smtClean="0"/>
              <a:t>‹#›</a:t>
            </a:fld>
            <a:endParaRPr lang="en-US"/>
          </a:p>
        </p:txBody>
      </p:sp>
    </p:spTree>
    <p:extLst>
      <p:ext uri="{BB962C8B-B14F-4D97-AF65-F5344CB8AC3E}">
        <p14:creationId xmlns:p14="http://schemas.microsoft.com/office/powerpoint/2010/main" val="1119146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70DF6F-1C33-9847-B135-94C15D8AB5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5528E61-C6A4-9347-B153-947BCA1E54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04D174-C241-C449-8DA1-67D465F513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AE50FA-D704-FA48-B537-6645309F1AC9}" type="datetimeFigureOut">
              <a:rPr lang="en-US" smtClean="0"/>
              <a:t>3/6/2021</a:t>
            </a:fld>
            <a:endParaRPr lang="en-US"/>
          </a:p>
        </p:txBody>
      </p:sp>
      <p:sp>
        <p:nvSpPr>
          <p:cNvPr id="5" name="Footer Placeholder 4">
            <a:extLst>
              <a:ext uri="{FF2B5EF4-FFF2-40B4-BE49-F238E27FC236}">
                <a16:creationId xmlns:a16="http://schemas.microsoft.com/office/drawing/2014/main" id="{49B5168D-D139-5E4E-A988-4CC4C563B6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AD4F97C-6A83-244F-8AA1-CE4E67D8BB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EAFEB8-39A1-9E43-9D30-406DC14C76FE}" type="slidenum">
              <a:rPr lang="en-US" smtClean="0"/>
              <a:t>‹#›</a:t>
            </a:fld>
            <a:endParaRPr lang="en-US"/>
          </a:p>
        </p:txBody>
      </p:sp>
    </p:spTree>
    <p:extLst>
      <p:ext uri="{BB962C8B-B14F-4D97-AF65-F5344CB8AC3E}">
        <p14:creationId xmlns:p14="http://schemas.microsoft.com/office/powerpoint/2010/main" val="2516521054"/>
      </p:ext>
    </p:extLst>
  </p:cSld>
  <p:clrMap bg1="lt1" tx1="dk1" bg2="lt2" tx2="dk2" accent1="accent1" accent2="accent2" accent3="accent3" accent4="accent4" accent5="accent5" accent6="accent6" hlink="hlink" folHlink="folHlink"/>
  <p:sldLayoutIdLst>
    <p:sldLayoutId id="2147484016" r:id="rId1"/>
    <p:sldLayoutId id="2147484017" r:id="rId2"/>
    <p:sldLayoutId id="2147484018" r:id="rId3"/>
    <p:sldLayoutId id="2147484019" r:id="rId4"/>
    <p:sldLayoutId id="2147484020" r:id="rId5"/>
    <p:sldLayoutId id="2147484021" r:id="rId6"/>
    <p:sldLayoutId id="2147484022" r:id="rId7"/>
    <p:sldLayoutId id="2147484023" r:id="rId8"/>
    <p:sldLayoutId id="2147484024" r:id="rId9"/>
    <p:sldLayoutId id="2147484025" r:id="rId10"/>
    <p:sldLayoutId id="214748402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for post">
            <a:extLst>
              <a:ext uri="{FF2B5EF4-FFF2-40B4-BE49-F238E27FC236}">
                <a16:creationId xmlns:a16="http://schemas.microsoft.com/office/drawing/2014/main" id="{28E1BB97-037A-9E46-B1D4-6F20CE1D94F4}"/>
              </a:ext>
            </a:extLst>
          </p:cNvPr>
          <p:cNvPicPr>
            <a:picLocks noChangeAspect="1" noChangeArrowheads="1"/>
          </p:cNvPicPr>
          <p:nvPr/>
        </p:nvPicPr>
        <p:blipFill rotWithShape="1">
          <a:blip r:embed="rId2">
            <a:alphaModFix amt="38000"/>
            <a:extLst>
              <a:ext uri="{28A0092B-C50C-407E-A947-70E740481C1C}">
                <a14:useLocalDpi xmlns:a14="http://schemas.microsoft.com/office/drawing/2010/main" val="0"/>
              </a:ext>
            </a:extLst>
          </a:blip>
          <a:srcRect/>
          <a:stretch/>
        </p:blipFill>
        <p:spPr bwMode="auto">
          <a:xfrm>
            <a:off x="1"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07C394A-2ADF-5C4C-BC94-E5116C025BED}"/>
              </a:ext>
            </a:extLst>
          </p:cNvPr>
          <p:cNvSpPr>
            <a:spLocks noGrp="1"/>
          </p:cNvSpPr>
          <p:nvPr>
            <p:ph type="ctrTitle"/>
          </p:nvPr>
        </p:nvSpPr>
        <p:spPr>
          <a:xfrm>
            <a:off x="1551938" y="3283212"/>
            <a:ext cx="10058400" cy="3574778"/>
          </a:xfrm>
          <a:effectLst>
            <a:outerShdw blurRad="50800" dist="38100" dir="2700000" algn="tl" rotWithShape="0">
              <a:prstClr val="black">
                <a:alpha val="40000"/>
              </a:prstClr>
            </a:outerShdw>
          </a:effectLst>
        </p:spPr>
        <p:txBody>
          <a:bodyPr>
            <a:normAutofit/>
          </a:bodyPr>
          <a:lstStyle/>
          <a:p>
            <a:r>
              <a:rPr lang="en-GB" altLang="en-US" sz="4000" b="1" dirty="0"/>
              <a:t>BSRLM Conference  - 5</a:t>
            </a:r>
            <a:r>
              <a:rPr lang="en-GB" altLang="en-US" sz="4000" b="1" baseline="30000" dirty="0"/>
              <a:t>th</a:t>
            </a:r>
            <a:r>
              <a:rPr lang="en-GB" altLang="en-US" sz="4000" b="1" dirty="0"/>
              <a:t> March 2021</a:t>
            </a:r>
            <a:br>
              <a:rPr lang="en-GB" altLang="en-US" sz="4000" b="1" dirty="0"/>
            </a:br>
            <a:br>
              <a:rPr lang="en-US" sz="5400" dirty="0"/>
            </a:br>
            <a:endParaRPr lang="en-US" sz="5200" dirty="0">
              <a:solidFill>
                <a:srgbClr val="FFFFFF"/>
              </a:solidFill>
            </a:endParaRPr>
          </a:p>
        </p:txBody>
      </p:sp>
      <p:sp>
        <p:nvSpPr>
          <p:cNvPr id="3" name="Subtitle 2">
            <a:extLst>
              <a:ext uri="{FF2B5EF4-FFF2-40B4-BE49-F238E27FC236}">
                <a16:creationId xmlns:a16="http://schemas.microsoft.com/office/drawing/2014/main" id="{F17DE2C6-151B-3C49-B312-B580AF1CBFC7}"/>
              </a:ext>
            </a:extLst>
          </p:cNvPr>
          <p:cNvSpPr>
            <a:spLocks noGrp="1"/>
          </p:cNvSpPr>
          <p:nvPr>
            <p:ph type="subTitle" idx="1"/>
          </p:nvPr>
        </p:nvSpPr>
        <p:spPr>
          <a:xfrm>
            <a:off x="1329515" y="5437668"/>
            <a:ext cx="10058400" cy="1282707"/>
          </a:xfrm>
          <a:effectLst>
            <a:outerShdw blurRad="50800" dist="38100" dir="2700000" algn="tl" rotWithShape="0">
              <a:prstClr val="black">
                <a:alpha val="40000"/>
              </a:prstClr>
            </a:outerShdw>
          </a:effectLst>
        </p:spPr>
        <p:txBody>
          <a:bodyPr>
            <a:normAutofit fontScale="77500" lnSpcReduction="20000"/>
          </a:bodyPr>
          <a:lstStyle/>
          <a:p>
            <a:r>
              <a:rPr lang="en-GB" altLang="en-US" sz="3600" dirty="0"/>
              <a:t>Critical Mathematics Education Working Group</a:t>
            </a:r>
          </a:p>
          <a:p>
            <a:endParaRPr lang="en-GB" sz="3600" dirty="0"/>
          </a:p>
          <a:p>
            <a:r>
              <a:rPr lang="en-GB" sz="3600" dirty="0"/>
              <a:t>Decolonising School Mathematics</a:t>
            </a:r>
            <a:endParaRPr lang="en-US" sz="3600" dirty="0"/>
          </a:p>
          <a:p>
            <a:endParaRPr lang="en-US" dirty="0">
              <a:solidFill>
                <a:srgbClr val="FFFFFF"/>
              </a:solidFill>
            </a:endParaRPr>
          </a:p>
        </p:txBody>
      </p:sp>
    </p:spTree>
    <p:extLst>
      <p:ext uri="{BB962C8B-B14F-4D97-AF65-F5344CB8AC3E}">
        <p14:creationId xmlns:p14="http://schemas.microsoft.com/office/powerpoint/2010/main" val="3690653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in a room&#10;&#10;Description automatically generated with low confidence">
            <a:extLst>
              <a:ext uri="{FF2B5EF4-FFF2-40B4-BE49-F238E27FC236}">
                <a16:creationId xmlns:a16="http://schemas.microsoft.com/office/drawing/2014/main" id="{D47C4CA1-B42C-8741-A690-49E4F0887613}"/>
              </a:ext>
            </a:extLst>
          </p:cNvPr>
          <p:cNvPicPr>
            <a:picLocks noChangeAspect="1"/>
          </p:cNvPicPr>
          <p:nvPr/>
        </p:nvPicPr>
        <p:blipFill rotWithShape="1">
          <a:blip r:embed="rId2">
            <a:alphaModFix/>
          </a:blip>
          <a:srcRect l="17972" r="29115" b="-1"/>
          <a:stretch/>
        </p:blipFill>
        <p:spPr>
          <a:xfrm>
            <a:off x="5608634" y="10"/>
            <a:ext cx="6583061" cy="6857990"/>
          </a:xfrm>
          <a:prstGeom prst="rect">
            <a:avLst/>
          </a:prstGeom>
        </p:spPr>
      </p:pic>
      <p:pic>
        <p:nvPicPr>
          <p:cNvPr id="10" name="Picture 9">
            <a:extLst>
              <a:ext uri="{FF2B5EF4-FFF2-40B4-BE49-F238E27FC236}">
                <a16:creationId xmlns:a16="http://schemas.microsoft.com/office/drawing/2014/main" id="{54DDEBDD-D8BD-41A6-8A0D-B00E3768B0F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flipH="1" flipV="1">
            <a:off x="0" y="0"/>
            <a:ext cx="12192000" cy="6858000"/>
          </a:xfrm>
          <a:prstGeom prst="rect">
            <a:avLst/>
          </a:prstGeom>
        </p:spPr>
      </p:pic>
      <p:sp>
        <p:nvSpPr>
          <p:cNvPr id="2" name="Title 1">
            <a:extLst>
              <a:ext uri="{FF2B5EF4-FFF2-40B4-BE49-F238E27FC236}">
                <a16:creationId xmlns:a16="http://schemas.microsoft.com/office/drawing/2014/main" id="{6A8047C9-D12B-B744-B131-71882E36582A}"/>
              </a:ext>
            </a:extLst>
          </p:cNvPr>
          <p:cNvSpPr>
            <a:spLocks noGrp="1"/>
          </p:cNvSpPr>
          <p:nvPr>
            <p:ph type="title"/>
          </p:nvPr>
        </p:nvSpPr>
        <p:spPr>
          <a:xfrm>
            <a:off x="804998" y="798445"/>
            <a:ext cx="4803636" cy="1311664"/>
          </a:xfrm>
        </p:spPr>
        <p:txBody>
          <a:bodyPr>
            <a:normAutofit/>
          </a:bodyPr>
          <a:lstStyle/>
          <a:p>
            <a:r>
              <a:rPr lang="en-US" b="1">
                <a:solidFill>
                  <a:srgbClr val="000000"/>
                </a:solidFill>
              </a:rPr>
              <a:t>Perseverance- NASA Mars Project</a:t>
            </a:r>
          </a:p>
        </p:txBody>
      </p:sp>
      <p:sp>
        <p:nvSpPr>
          <p:cNvPr id="3" name="Content Placeholder 2">
            <a:extLst>
              <a:ext uri="{FF2B5EF4-FFF2-40B4-BE49-F238E27FC236}">
                <a16:creationId xmlns:a16="http://schemas.microsoft.com/office/drawing/2014/main" id="{F4E109A5-E5EC-7041-980B-47CE9802737C}"/>
              </a:ext>
            </a:extLst>
          </p:cNvPr>
          <p:cNvSpPr>
            <a:spLocks noGrp="1"/>
          </p:cNvSpPr>
          <p:nvPr>
            <p:ph idx="1"/>
          </p:nvPr>
        </p:nvSpPr>
        <p:spPr>
          <a:xfrm>
            <a:off x="804997" y="2272143"/>
            <a:ext cx="4706803" cy="3788830"/>
          </a:xfrm>
        </p:spPr>
        <p:txBody>
          <a:bodyPr anchor="ctr">
            <a:normAutofit/>
          </a:bodyPr>
          <a:lstStyle/>
          <a:p>
            <a:pPr marL="0" indent="0">
              <a:buNone/>
            </a:pPr>
            <a:r>
              <a:rPr lang="en-GB" sz="2000" dirty="0">
                <a:solidFill>
                  <a:srgbClr val="000000"/>
                </a:solidFill>
              </a:rPr>
              <a:t>“Touchdown confirmed! Perseverance is safely on the surface of Mars, ready to begin seeking the signs of past life”</a:t>
            </a:r>
          </a:p>
          <a:p>
            <a:pPr marL="0" indent="0">
              <a:buNone/>
            </a:pPr>
            <a:r>
              <a:rPr lang="en-GB" sz="2000" dirty="0">
                <a:solidFill>
                  <a:srgbClr val="000000"/>
                </a:solidFill>
              </a:rPr>
              <a:t>Dr Swati Mohan</a:t>
            </a:r>
          </a:p>
          <a:p>
            <a:pPr marL="0" indent="0">
              <a:buNone/>
            </a:pPr>
            <a:endParaRPr lang="en-GB" sz="2000" dirty="0">
              <a:solidFill>
                <a:srgbClr val="000000"/>
              </a:solidFill>
            </a:endParaRPr>
          </a:p>
          <a:p>
            <a:pPr marL="0" indent="0">
              <a:buNone/>
            </a:pPr>
            <a:r>
              <a:rPr lang="en-GB" sz="2000" dirty="0">
                <a:solidFill>
                  <a:srgbClr val="000000"/>
                </a:solidFill>
              </a:rPr>
              <a:t>Who is generating new mathematics?</a:t>
            </a:r>
          </a:p>
          <a:p>
            <a:pPr marL="0" indent="0">
              <a:buNone/>
            </a:pPr>
            <a:endParaRPr lang="en-GB" sz="2000" dirty="0">
              <a:solidFill>
                <a:srgbClr val="000000"/>
              </a:solidFill>
            </a:endParaRPr>
          </a:p>
          <a:p>
            <a:pPr marL="0" indent="0">
              <a:buNone/>
            </a:pPr>
            <a:r>
              <a:rPr lang="en-GB" sz="2000" dirty="0">
                <a:solidFill>
                  <a:srgbClr val="000000"/>
                </a:solidFill>
              </a:rPr>
              <a:t>Powerful knowledge?</a:t>
            </a:r>
          </a:p>
          <a:p>
            <a:pPr marL="0" indent="0">
              <a:buNone/>
            </a:pPr>
            <a:endParaRPr lang="en-GB" sz="2000" dirty="0">
              <a:solidFill>
                <a:srgbClr val="000000"/>
              </a:solidFill>
            </a:endParaRPr>
          </a:p>
          <a:p>
            <a:pPr marL="0" indent="0">
              <a:buNone/>
            </a:pPr>
            <a:endParaRPr lang="en-GB" sz="2000" dirty="0">
              <a:solidFill>
                <a:srgbClr val="000000"/>
              </a:solidFill>
            </a:endParaRPr>
          </a:p>
          <a:p>
            <a:pPr marL="0" indent="0">
              <a:buNone/>
            </a:pPr>
            <a:endParaRPr lang="en-GB" sz="2000" dirty="0">
              <a:solidFill>
                <a:srgbClr val="000000"/>
              </a:solidFill>
            </a:endParaRPr>
          </a:p>
        </p:txBody>
      </p:sp>
    </p:spTree>
    <p:extLst>
      <p:ext uri="{BB962C8B-B14F-4D97-AF65-F5344CB8AC3E}">
        <p14:creationId xmlns:p14="http://schemas.microsoft.com/office/powerpoint/2010/main" val="14930856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89048-AE16-9C48-A89A-CA89BF7D6BD9}"/>
              </a:ext>
            </a:extLst>
          </p:cNvPr>
          <p:cNvSpPr>
            <a:spLocks noGrp="1"/>
          </p:cNvSpPr>
          <p:nvPr>
            <p:ph type="title"/>
          </p:nvPr>
        </p:nvSpPr>
        <p:spPr>
          <a:xfrm>
            <a:off x="961768" y="389839"/>
            <a:ext cx="10515600" cy="1325563"/>
          </a:xfrm>
        </p:spPr>
        <p:txBody>
          <a:bodyPr>
            <a:normAutofit/>
          </a:bodyPr>
          <a:lstStyle/>
          <a:p>
            <a:r>
              <a:rPr lang="en-GB" b="1" dirty="0"/>
              <a:t>Decolonising school mathematics - Discussion</a:t>
            </a:r>
            <a:endParaRPr lang="en-US" b="1" dirty="0"/>
          </a:p>
        </p:txBody>
      </p:sp>
      <p:sp>
        <p:nvSpPr>
          <p:cNvPr id="3" name="Content Placeholder 2">
            <a:extLst>
              <a:ext uri="{FF2B5EF4-FFF2-40B4-BE49-F238E27FC236}">
                <a16:creationId xmlns:a16="http://schemas.microsoft.com/office/drawing/2014/main" id="{9732BC8D-4076-C740-A8FB-562B203B6F60}"/>
              </a:ext>
            </a:extLst>
          </p:cNvPr>
          <p:cNvSpPr>
            <a:spLocks noGrp="1"/>
          </p:cNvSpPr>
          <p:nvPr>
            <p:ph idx="1"/>
          </p:nvPr>
        </p:nvSpPr>
        <p:spPr>
          <a:xfrm>
            <a:off x="961768" y="1591834"/>
            <a:ext cx="10515600" cy="5550371"/>
          </a:xfrm>
        </p:spPr>
        <p:txBody>
          <a:bodyPr>
            <a:noAutofit/>
          </a:bodyPr>
          <a:lstStyle/>
          <a:p>
            <a:pPr>
              <a:lnSpc>
                <a:spcPct val="100000"/>
              </a:lnSpc>
            </a:pPr>
            <a:r>
              <a:rPr lang="en-GB" sz="2400" dirty="0"/>
              <a:t>To approach mathematics education as a culture and value laden subject.</a:t>
            </a:r>
          </a:p>
          <a:p>
            <a:pPr>
              <a:lnSpc>
                <a:spcPct val="100000"/>
              </a:lnSpc>
            </a:pPr>
            <a:r>
              <a:rPr lang="en-GB" sz="2400" dirty="0"/>
              <a:t>Refer to examples of the development on mathematics in India, China, pre-Columbian America and the Arab world, highlighting why these developments are important to refer to.</a:t>
            </a:r>
          </a:p>
          <a:p>
            <a:pPr>
              <a:lnSpc>
                <a:spcPct val="100000"/>
              </a:lnSpc>
            </a:pPr>
            <a:r>
              <a:rPr lang="en-GB" sz="2400" dirty="0"/>
              <a:t>Does decolonising school mathematics focus on background -  is there a foreground?</a:t>
            </a:r>
          </a:p>
          <a:p>
            <a:r>
              <a:rPr lang="en-GB" sz="2400" dirty="0"/>
              <a:t>“Touchdown confirmed! Perseverance is safely on the surface of Mars, ready to     begin seeking the signs of past life” (Dr Swati Mohan) </a:t>
            </a:r>
          </a:p>
          <a:p>
            <a:pPr marL="0" indent="0">
              <a:buNone/>
            </a:pPr>
            <a:r>
              <a:rPr lang="en-GB" sz="2400" dirty="0"/>
              <a:t>   Who is generating new mathematics?</a:t>
            </a:r>
          </a:p>
          <a:p>
            <a:r>
              <a:rPr lang="en-GB" sz="2400" dirty="0"/>
              <a:t>How can school mathematics redress the injustices  caused by colonisation?</a:t>
            </a:r>
          </a:p>
          <a:p>
            <a:pPr marL="0" indent="0">
              <a:lnSpc>
                <a:spcPct val="100000"/>
              </a:lnSpc>
              <a:buNone/>
            </a:pPr>
            <a:endParaRPr lang="en-GB" sz="2400" dirty="0"/>
          </a:p>
          <a:p>
            <a:pPr>
              <a:lnSpc>
                <a:spcPct val="100000"/>
              </a:lnSpc>
            </a:pPr>
            <a:endParaRPr lang="en-GB" sz="2400" dirty="0"/>
          </a:p>
          <a:p>
            <a:pPr>
              <a:lnSpc>
                <a:spcPct val="100000"/>
              </a:lnSpc>
            </a:pPr>
            <a:endParaRPr lang="en-GB" sz="2400" dirty="0"/>
          </a:p>
          <a:p>
            <a:pPr>
              <a:lnSpc>
                <a:spcPct val="100000"/>
              </a:lnSpc>
            </a:pPr>
            <a:endParaRPr lang="en-US" sz="2400" dirty="0"/>
          </a:p>
        </p:txBody>
      </p:sp>
    </p:spTree>
    <p:extLst>
      <p:ext uri="{BB962C8B-B14F-4D97-AF65-F5344CB8AC3E}">
        <p14:creationId xmlns:p14="http://schemas.microsoft.com/office/powerpoint/2010/main" val="9967616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BCDDB-0BC2-8842-99C1-5625AD3F7028}"/>
              </a:ext>
            </a:extLst>
          </p:cNvPr>
          <p:cNvSpPr>
            <a:spLocks noGrp="1"/>
          </p:cNvSpPr>
          <p:nvPr>
            <p:ph type="title"/>
          </p:nvPr>
        </p:nvSpPr>
        <p:spPr/>
        <p:txBody>
          <a:bodyPr/>
          <a:lstStyle/>
          <a:p>
            <a:r>
              <a:rPr lang="en-US" b="1" dirty="0"/>
              <a:t>References</a:t>
            </a:r>
          </a:p>
        </p:txBody>
      </p:sp>
      <p:sp>
        <p:nvSpPr>
          <p:cNvPr id="3" name="Content Placeholder 2">
            <a:extLst>
              <a:ext uri="{FF2B5EF4-FFF2-40B4-BE49-F238E27FC236}">
                <a16:creationId xmlns:a16="http://schemas.microsoft.com/office/drawing/2014/main" id="{81474D10-0AA1-714F-9C5D-F3ABCD36D83D}"/>
              </a:ext>
            </a:extLst>
          </p:cNvPr>
          <p:cNvSpPr>
            <a:spLocks noGrp="1"/>
          </p:cNvSpPr>
          <p:nvPr>
            <p:ph idx="1"/>
          </p:nvPr>
        </p:nvSpPr>
        <p:spPr/>
        <p:txBody>
          <a:bodyPr>
            <a:normAutofit/>
          </a:bodyPr>
          <a:lstStyle/>
          <a:p>
            <a:pPr marL="0" indent="0">
              <a:buNone/>
            </a:pPr>
            <a:r>
              <a:rPr lang="en-US" sz="2000" dirty="0" err="1"/>
              <a:t>Skovsmose</a:t>
            </a:r>
            <a:r>
              <a:rPr lang="en-US" sz="2000" dirty="0"/>
              <a:t>, O., &amp; </a:t>
            </a:r>
            <a:r>
              <a:rPr lang="en-US" sz="2000" dirty="0" err="1"/>
              <a:t>Vathal</a:t>
            </a:r>
            <a:r>
              <a:rPr lang="en-US" sz="2000" dirty="0"/>
              <a:t>, R. (1997). The end of innocence: A critique of ‘ethnomathematics’. </a:t>
            </a:r>
            <a:r>
              <a:rPr lang="en-US" sz="2000" i="1" dirty="0"/>
              <a:t>Educational Studies in Mathematics, 34,</a:t>
            </a:r>
            <a:r>
              <a:rPr lang="en-US" sz="2000" dirty="0"/>
              <a:t> 131–158.</a:t>
            </a:r>
          </a:p>
          <a:p>
            <a:pPr marL="0" indent="0">
              <a:buNone/>
            </a:pPr>
            <a:endParaRPr lang="en-US" sz="2000" dirty="0"/>
          </a:p>
          <a:p>
            <a:pPr marL="0" indent="0">
              <a:buNone/>
            </a:pPr>
            <a:r>
              <a:rPr lang="en-GB" sz="2000" dirty="0"/>
              <a:t>Apple, M. (2000). Mathematics reform through conservative modernization? Standards, markets and inequality in education. In J. </a:t>
            </a:r>
            <a:r>
              <a:rPr lang="en-GB" sz="2000" dirty="0" err="1"/>
              <a:t>Boaler</a:t>
            </a:r>
            <a:r>
              <a:rPr lang="en-GB" sz="2000" dirty="0"/>
              <a:t> (Ed.) </a:t>
            </a:r>
            <a:r>
              <a:rPr lang="en-GB" sz="2000" i="1" dirty="0"/>
              <a:t>Multiple perspectives on mathematics teaching and learning, </a:t>
            </a:r>
            <a:r>
              <a:rPr lang="en-GB" sz="2000" dirty="0"/>
              <a:t>(pp. 243-259) Westport, CT: </a:t>
            </a:r>
            <a:r>
              <a:rPr lang="en-GB" sz="2000" dirty="0" err="1"/>
              <a:t>Ablex</a:t>
            </a:r>
            <a:r>
              <a:rPr lang="en-GB" sz="2000" dirty="0"/>
              <a:t>. </a:t>
            </a:r>
          </a:p>
          <a:p>
            <a:pPr marL="0" indent="0">
              <a:buNone/>
            </a:pPr>
            <a:endParaRPr lang="en-GB" sz="2000" dirty="0"/>
          </a:p>
          <a:p>
            <a:pPr marL="0" indent="0">
              <a:buNone/>
            </a:pPr>
            <a:r>
              <a:rPr lang="en-GB" sz="2000" dirty="0"/>
              <a:t>D'Ambrosio, U. (2007) - Peace, Social Justice and Ethnomathematics. The </a:t>
            </a:r>
            <a:r>
              <a:rPr lang="en-GB" sz="2000" i="1" dirty="0"/>
              <a:t>Montana Mathematics Enthusiast</a:t>
            </a:r>
            <a:r>
              <a:rPr lang="en-GB" sz="2000" dirty="0"/>
              <a:t>, Monograph.</a:t>
            </a:r>
          </a:p>
          <a:p>
            <a:pPr marL="0" indent="0">
              <a:buNone/>
            </a:pPr>
            <a:endParaRPr lang="en-GB" sz="2000" dirty="0"/>
          </a:p>
          <a:p>
            <a:pPr marL="0" indent="0">
              <a:buNone/>
            </a:pPr>
            <a:r>
              <a:rPr lang="en-GB" sz="2000" dirty="0"/>
              <a:t>Ernest, P. (1991a). </a:t>
            </a:r>
            <a:r>
              <a:rPr lang="en-GB" sz="2000" i="1" dirty="0"/>
              <a:t>The Philosophy of Mathematics Education</a:t>
            </a:r>
            <a:r>
              <a:rPr lang="en-GB" sz="2000" dirty="0"/>
              <a:t>,    London: Falmer Press.</a:t>
            </a:r>
          </a:p>
          <a:p>
            <a:pPr marL="0" indent="0">
              <a:buNone/>
            </a:pPr>
            <a:endParaRPr lang="en-GB" sz="2400" dirty="0"/>
          </a:p>
          <a:p>
            <a:endParaRPr lang="en-US" dirty="0"/>
          </a:p>
        </p:txBody>
      </p:sp>
    </p:spTree>
    <p:extLst>
      <p:ext uri="{BB962C8B-B14F-4D97-AF65-F5344CB8AC3E}">
        <p14:creationId xmlns:p14="http://schemas.microsoft.com/office/powerpoint/2010/main" val="4140134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89048-AE16-9C48-A89A-CA89BF7D6BD9}"/>
              </a:ext>
            </a:extLst>
          </p:cNvPr>
          <p:cNvSpPr>
            <a:spLocks noGrp="1"/>
          </p:cNvSpPr>
          <p:nvPr>
            <p:ph type="title"/>
          </p:nvPr>
        </p:nvSpPr>
        <p:spPr>
          <a:xfrm>
            <a:off x="961768" y="389839"/>
            <a:ext cx="10515600" cy="1325563"/>
          </a:xfrm>
        </p:spPr>
        <p:txBody>
          <a:bodyPr>
            <a:normAutofit fontScale="90000"/>
          </a:bodyPr>
          <a:lstStyle/>
          <a:p>
            <a:r>
              <a:rPr lang="en-GB" altLang="en-US" b="1" dirty="0"/>
              <a:t>BSRLM Conference – 5</a:t>
            </a:r>
            <a:r>
              <a:rPr lang="en-GB" altLang="en-US" b="1" baseline="30000" dirty="0"/>
              <a:t>th</a:t>
            </a:r>
            <a:r>
              <a:rPr lang="en-GB" altLang="en-US" b="1" dirty="0"/>
              <a:t> March 2021 </a:t>
            </a:r>
            <a:br>
              <a:rPr lang="en-GB" altLang="en-US" b="1" dirty="0"/>
            </a:br>
            <a:r>
              <a:rPr lang="en-GB" altLang="en-US" b="1" dirty="0"/>
              <a:t>Critical Mathematics Education Working Group</a:t>
            </a:r>
            <a:endParaRPr lang="en-US" dirty="0"/>
          </a:p>
        </p:txBody>
      </p:sp>
      <p:sp>
        <p:nvSpPr>
          <p:cNvPr id="3" name="Content Placeholder 2">
            <a:extLst>
              <a:ext uri="{FF2B5EF4-FFF2-40B4-BE49-F238E27FC236}">
                <a16:creationId xmlns:a16="http://schemas.microsoft.com/office/drawing/2014/main" id="{9732BC8D-4076-C740-A8FB-562B203B6F60}"/>
              </a:ext>
            </a:extLst>
          </p:cNvPr>
          <p:cNvSpPr>
            <a:spLocks noGrp="1"/>
          </p:cNvSpPr>
          <p:nvPr>
            <p:ph idx="1"/>
          </p:nvPr>
        </p:nvSpPr>
        <p:spPr>
          <a:xfrm>
            <a:off x="961768" y="1591834"/>
            <a:ext cx="10515600" cy="5032375"/>
          </a:xfrm>
        </p:spPr>
        <p:txBody>
          <a:bodyPr>
            <a:normAutofit fontScale="85000" lnSpcReduction="20000"/>
          </a:bodyPr>
          <a:lstStyle/>
          <a:p>
            <a:pPr marL="0" indent="0">
              <a:lnSpc>
                <a:spcPct val="150000"/>
              </a:lnSpc>
              <a:buNone/>
            </a:pPr>
            <a:r>
              <a:rPr lang="en-GB" altLang="en-US" sz="3200" b="1" dirty="0"/>
              <a:t>Terms of reference:</a:t>
            </a:r>
            <a:br>
              <a:rPr lang="en-GB" altLang="en-US" sz="3200" b="1" dirty="0"/>
            </a:br>
            <a:br>
              <a:rPr lang="en-GB" altLang="en-US" sz="1400" b="1" dirty="0"/>
            </a:br>
            <a:r>
              <a:rPr lang="en-GB" altLang="en-US" sz="3100" dirty="0"/>
              <a:t>The CME Working Group (launched in November 2015) is open to all and aims to promote research that brings about positive social change through mathematics education. CME aims to identify and challenge ways in which mathematics is commonly used to maintain the status quo and reproduce inequities in society. It proposes an alternative and empowering conceptualisation of mathematics, which enables people to better understand their social, political and economic situations, and to advocate and bring about changes leading to a more just and equitable society.</a:t>
            </a:r>
            <a:endParaRPr lang="en-US" sz="3100" dirty="0"/>
          </a:p>
        </p:txBody>
      </p:sp>
    </p:spTree>
    <p:extLst>
      <p:ext uri="{BB962C8B-B14F-4D97-AF65-F5344CB8AC3E}">
        <p14:creationId xmlns:p14="http://schemas.microsoft.com/office/powerpoint/2010/main" val="18872135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89048-AE16-9C48-A89A-CA89BF7D6BD9}"/>
              </a:ext>
            </a:extLst>
          </p:cNvPr>
          <p:cNvSpPr>
            <a:spLocks noGrp="1"/>
          </p:cNvSpPr>
          <p:nvPr>
            <p:ph type="title"/>
          </p:nvPr>
        </p:nvSpPr>
        <p:spPr>
          <a:xfrm>
            <a:off x="961768" y="389839"/>
            <a:ext cx="10515600" cy="1325563"/>
          </a:xfrm>
        </p:spPr>
        <p:txBody>
          <a:bodyPr>
            <a:normAutofit/>
          </a:bodyPr>
          <a:lstStyle/>
          <a:p>
            <a:r>
              <a:rPr lang="en-GB" b="1" dirty="0"/>
              <a:t>Decolonising school mathematics</a:t>
            </a:r>
            <a:endParaRPr lang="en-US" b="1" dirty="0"/>
          </a:p>
        </p:txBody>
      </p:sp>
      <p:sp>
        <p:nvSpPr>
          <p:cNvPr id="3" name="Content Placeholder 2">
            <a:extLst>
              <a:ext uri="{FF2B5EF4-FFF2-40B4-BE49-F238E27FC236}">
                <a16:creationId xmlns:a16="http://schemas.microsoft.com/office/drawing/2014/main" id="{9732BC8D-4076-C740-A8FB-562B203B6F60}"/>
              </a:ext>
            </a:extLst>
          </p:cNvPr>
          <p:cNvSpPr>
            <a:spLocks noGrp="1"/>
          </p:cNvSpPr>
          <p:nvPr>
            <p:ph idx="1"/>
          </p:nvPr>
        </p:nvSpPr>
        <p:spPr>
          <a:xfrm>
            <a:off x="961768" y="1492442"/>
            <a:ext cx="10515600" cy="5550371"/>
          </a:xfrm>
        </p:spPr>
        <p:txBody>
          <a:bodyPr>
            <a:noAutofit/>
          </a:bodyPr>
          <a:lstStyle/>
          <a:p>
            <a:pPr marL="0" indent="0">
              <a:lnSpc>
                <a:spcPct val="100000"/>
              </a:lnSpc>
              <a:buNone/>
            </a:pPr>
            <a:br>
              <a:rPr lang="en-GB" altLang="en-US" sz="2400" b="1" dirty="0"/>
            </a:br>
            <a:r>
              <a:rPr lang="en-GB" sz="2400" dirty="0"/>
              <a:t>Decolonisation of school mathematics cannot be a simple matter of addressing the level of content but a challenge which needs to be explored through the philosophy of mathematics education and the way maths is portrayed. Whilst historically, mainstream mathematics education does not have a tradition of critically examining issues of unequal economic, political and cultural power (Apple, 2000), mathematics is essentially a creative human endeavour which is growing, changing and fallible. It is bound within the cultural contexts and values of its makers (Ernest, 1991).</a:t>
            </a:r>
            <a:br>
              <a:rPr lang="en-GB" sz="2400" dirty="0"/>
            </a:br>
            <a:br>
              <a:rPr lang="en-GB" sz="2400" dirty="0"/>
            </a:br>
            <a:r>
              <a:rPr lang="en-GB" sz="2400" dirty="0"/>
              <a:t>This is an opportunity for researchers, educators and teachers to engage in discussion about starting points related to decolonising school mathematics.</a:t>
            </a:r>
            <a:br>
              <a:rPr lang="en-GB" sz="2400" dirty="0"/>
            </a:br>
            <a:endParaRPr lang="en-US" sz="2400" dirty="0"/>
          </a:p>
        </p:txBody>
      </p:sp>
    </p:spTree>
    <p:extLst>
      <p:ext uri="{BB962C8B-B14F-4D97-AF65-F5344CB8AC3E}">
        <p14:creationId xmlns:p14="http://schemas.microsoft.com/office/powerpoint/2010/main" val="3821327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842C43D-992B-724F-B2DB-73EE9A1C412A}"/>
              </a:ext>
            </a:extLst>
          </p:cNvPr>
          <p:cNvSpPr>
            <a:spLocks noGrp="1"/>
          </p:cNvSpPr>
          <p:nvPr>
            <p:ph idx="1"/>
          </p:nvPr>
        </p:nvSpPr>
        <p:spPr/>
        <p:txBody>
          <a:bodyPr/>
          <a:lstStyle/>
          <a:p>
            <a:pPr marL="0" indent="0">
              <a:buNone/>
            </a:pPr>
            <a:r>
              <a:rPr lang="en-GB" altLang="en-US" dirty="0">
                <a:ea typeface="ＭＳ Ｐゴシック" panose="020B0600070205080204" pitchFamily="34" charset="-128"/>
              </a:rPr>
              <a:t>A Western form of mathematics (with some influences from early Indian and Islamic civilisations), dominant in Europe in the 16th and 17th centuries, was imposed upon the rest of the world through the process of colonisation.</a:t>
            </a:r>
          </a:p>
          <a:p>
            <a:endParaRPr lang="en-US" dirty="0"/>
          </a:p>
          <a:p>
            <a:endParaRPr lang="en-US" dirty="0"/>
          </a:p>
          <a:p>
            <a:pPr marL="0" indent="0">
              <a:buNone/>
            </a:pPr>
            <a:r>
              <a:rPr lang="en-GB" altLang="en-US" i="1" dirty="0">
                <a:ea typeface="ＭＳ Ｐゴシック" panose="020B0600070205080204" pitchFamily="34" charset="-128"/>
              </a:rPr>
              <a:t>D’Ambrosio (2006)</a:t>
            </a:r>
            <a:endParaRPr lang="en-US" i="1" dirty="0"/>
          </a:p>
        </p:txBody>
      </p:sp>
      <p:sp>
        <p:nvSpPr>
          <p:cNvPr id="4" name="Title 1">
            <a:extLst>
              <a:ext uri="{FF2B5EF4-FFF2-40B4-BE49-F238E27FC236}">
                <a16:creationId xmlns:a16="http://schemas.microsoft.com/office/drawing/2014/main" id="{EFED85FA-C233-8C45-8921-12D85748A88E}"/>
              </a:ext>
            </a:extLst>
          </p:cNvPr>
          <p:cNvSpPr>
            <a:spLocks noGrp="1"/>
          </p:cNvSpPr>
          <p:nvPr>
            <p:ph type="title"/>
          </p:nvPr>
        </p:nvSpPr>
        <p:spPr/>
        <p:txBody>
          <a:bodyPr>
            <a:normAutofit/>
          </a:bodyPr>
          <a:lstStyle/>
          <a:p>
            <a:r>
              <a:rPr lang="en-GB" b="1" dirty="0"/>
              <a:t>Decolonising school mathematics</a:t>
            </a:r>
            <a:endParaRPr lang="en-US" b="1" dirty="0"/>
          </a:p>
        </p:txBody>
      </p:sp>
    </p:spTree>
    <p:extLst>
      <p:ext uri="{BB962C8B-B14F-4D97-AF65-F5344CB8AC3E}">
        <p14:creationId xmlns:p14="http://schemas.microsoft.com/office/powerpoint/2010/main" val="760112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237F65-693A-0544-9B95-97433E7CD9AC}"/>
              </a:ext>
            </a:extLst>
          </p:cNvPr>
          <p:cNvSpPr>
            <a:spLocks noGrp="1"/>
          </p:cNvSpPr>
          <p:nvPr>
            <p:ph type="ctrTitle"/>
          </p:nvPr>
        </p:nvSpPr>
        <p:spPr>
          <a:xfrm>
            <a:off x="1007076" y="4655750"/>
            <a:ext cx="10177847" cy="2387600"/>
          </a:xfrm>
        </p:spPr>
        <p:txBody>
          <a:bodyPr>
            <a:normAutofit fontScale="90000"/>
          </a:bodyPr>
          <a:lstStyle/>
          <a:p>
            <a:pPr algn="l"/>
            <a:br>
              <a:rPr lang="en-GB" sz="4900" b="1" dirty="0"/>
            </a:br>
            <a:br>
              <a:rPr lang="en-GB" sz="4900" b="1" dirty="0"/>
            </a:br>
            <a:br>
              <a:rPr lang="en-GB" sz="4900" b="1" dirty="0"/>
            </a:br>
            <a:br>
              <a:rPr lang="en-GB" sz="4900" b="1" dirty="0"/>
            </a:br>
            <a:r>
              <a:rPr lang="en-GB" sz="4900" b="1" dirty="0"/>
              <a:t>Challenging the traditional history of maths</a:t>
            </a:r>
            <a:br>
              <a:rPr lang="en-GB" sz="2700" dirty="0"/>
            </a:br>
            <a:br>
              <a:rPr lang="en-GB" sz="2700" dirty="0"/>
            </a:br>
            <a:r>
              <a:rPr lang="en-GB" sz="2700" dirty="0">
                <a:latin typeface="+mn-lt"/>
              </a:rPr>
              <a:t>Historians of mathematics are criticised, firstly, for ignoring, devaluing, distorting or marginalising the contributions of cultures outside Europe to that body of knowledge that is paradoxically referred to as ‘Western’ mathematics. China, India, North Africa and the Arab World are recognised not only for their contribution to this mathematics but also in their own right as each having a mathematical history </a:t>
            </a:r>
            <a:br>
              <a:rPr lang="en-GB" sz="2700" dirty="0">
                <a:latin typeface="+mn-lt"/>
              </a:rPr>
            </a:br>
            <a:br>
              <a:rPr lang="en-GB" sz="2700" dirty="0">
                <a:latin typeface="+mn-lt"/>
              </a:rPr>
            </a:br>
            <a:r>
              <a:rPr lang="en-GB" sz="2700" dirty="0">
                <a:latin typeface="+mn-lt"/>
              </a:rPr>
              <a:t>Marginal attention, if any at all, is paid to the history of mathematics in cultures that have not directly contributed to ‘Western’ mathematics such as the American Indians (see for e.g. Closs, 1986) and sub-Saharan Africans (see for e.g. </a:t>
            </a:r>
            <a:r>
              <a:rPr lang="en-GB" sz="2700" dirty="0" err="1">
                <a:latin typeface="+mn-lt"/>
              </a:rPr>
              <a:t>Zaslavsky</a:t>
            </a:r>
            <a:r>
              <a:rPr lang="en-GB" sz="2700" dirty="0">
                <a:latin typeface="+mn-lt"/>
              </a:rPr>
              <a:t>, 1973; Gerdes, 1991a). </a:t>
            </a:r>
            <a:br>
              <a:rPr lang="en-GB" sz="2700" dirty="0">
                <a:latin typeface="+mn-lt"/>
              </a:rPr>
            </a:br>
            <a:br>
              <a:rPr lang="en-GB" sz="2700" dirty="0">
                <a:latin typeface="+mn-lt"/>
              </a:rPr>
            </a:br>
            <a:r>
              <a:rPr lang="en-US" sz="2700" i="1" dirty="0" err="1"/>
              <a:t>Skovsmose</a:t>
            </a:r>
            <a:r>
              <a:rPr lang="en-US" sz="2700" i="1" dirty="0"/>
              <a:t> &amp; </a:t>
            </a:r>
            <a:r>
              <a:rPr lang="en-US" sz="2700" i="1" dirty="0" err="1"/>
              <a:t>Vathal</a:t>
            </a:r>
            <a:r>
              <a:rPr lang="en-US" sz="2700" i="1" dirty="0"/>
              <a:t>, 1997.</a:t>
            </a:r>
            <a:br>
              <a:rPr lang="en-GB" sz="2700" dirty="0">
                <a:latin typeface="+mn-lt"/>
              </a:rPr>
            </a:br>
            <a:br>
              <a:rPr lang="en-GB" sz="2700" dirty="0">
                <a:latin typeface="+mn-lt"/>
              </a:rPr>
            </a:br>
            <a:br>
              <a:rPr lang="en-GB" sz="2400" dirty="0"/>
            </a:br>
            <a:endParaRPr lang="en-US" sz="2400" dirty="0"/>
          </a:p>
        </p:txBody>
      </p:sp>
    </p:spTree>
    <p:extLst>
      <p:ext uri="{BB962C8B-B14F-4D97-AF65-F5344CB8AC3E}">
        <p14:creationId xmlns:p14="http://schemas.microsoft.com/office/powerpoint/2010/main" val="28598306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7379-CB86-3948-82D9-6D61707CABDB}"/>
              </a:ext>
            </a:extLst>
          </p:cNvPr>
          <p:cNvSpPr>
            <a:spLocks noGrp="1"/>
          </p:cNvSpPr>
          <p:nvPr>
            <p:ph type="title"/>
          </p:nvPr>
        </p:nvSpPr>
        <p:spPr/>
        <p:txBody>
          <a:bodyPr/>
          <a:lstStyle/>
          <a:p>
            <a:r>
              <a:rPr lang="en-US" dirty="0"/>
              <a:t>Ethical dimension of Mathematics Education</a:t>
            </a:r>
          </a:p>
        </p:txBody>
      </p:sp>
      <p:sp>
        <p:nvSpPr>
          <p:cNvPr id="3" name="Content Placeholder 2">
            <a:extLst>
              <a:ext uri="{FF2B5EF4-FFF2-40B4-BE49-F238E27FC236}">
                <a16:creationId xmlns:a16="http://schemas.microsoft.com/office/drawing/2014/main" id="{D66DBCE8-58E2-AD45-942D-2A855107625F}"/>
              </a:ext>
            </a:extLst>
          </p:cNvPr>
          <p:cNvSpPr>
            <a:spLocks noGrp="1"/>
          </p:cNvSpPr>
          <p:nvPr>
            <p:ph idx="1"/>
          </p:nvPr>
        </p:nvSpPr>
        <p:spPr/>
        <p:txBody>
          <a:bodyPr/>
          <a:lstStyle/>
          <a:p>
            <a:r>
              <a:rPr lang="en-GB" dirty="0"/>
              <a:t>It is impossible to accept the exclusion of large sectors of the population of the world, both in developed and undeveloped nations. An explanation for this perverse concept of civilization asks for a deep reflection on colonialism. </a:t>
            </a:r>
          </a:p>
          <a:p>
            <a:r>
              <a:rPr lang="en-GB" dirty="0"/>
              <a:t>Mathematics has everything to do with this state of the world. A new world order is urgently needed. Our hopes for the future depend on learning - critically - the lessons of the past. </a:t>
            </a:r>
          </a:p>
          <a:p>
            <a:endParaRPr lang="en-GB" dirty="0"/>
          </a:p>
          <a:p>
            <a:pPr marL="0" indent="0">
              <a:buNone/>
            </a:pPr>
            <a:r>
              <a:rPr lang="en-GB" i="1" dirty="0"/>
              <a:t>D'Ambrosio (2007)</a:t>
            </a:r>
          </a:p>
          <a:p>
            <a:endParaRPr lang="en-US" dirty="0"/>
          </a:p>
        </p:txBody>
      </p:sp>
    </p:spTree>
    <p:extLst>
      <p:ext uri="{BB962C8B-B14F-4D97-AF65-F5344CB8AC3E}">
        <p14:creationId xmlns:p14="http://schemas.microsoft.com/office/powerpoint/2010/main" val="25768548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0BF8A4-2F6D-1F4B-9635-11911E859FB2}"/>
              </a:ext>
            </a:extLst>
          </p:cNvPr>
          <p:cNvSpPr>
            <a:spLocks noGrp="1"/>
          </p:cNvSpPr>
          <p:nvPr>
            <p:ph type="title"/>
          </p:nvPr>
        </p:nvSpPr>
        <p:spPr>
          <a:xfrm>
            <a:off x="1017104" y="404882"/>
            <a:ext cx="10515600" cy="1325563"/>
          </a:xfrm>
        </p:spPr>
        <p:txBody>
          <a:bodyPr/>
          <a:lstStyle/>
          <a:p>
            <a:r>
              <a:rPr lang="en-US" dirty="0"/>
              <a:t>Ethnomathematics in the curriculum</a:t>
            </a:r>
          </a:p>
        </p:txBody>
      </p:sp>
      <p:sp>
        <p:nvSpPr>
          <p:cNvPr id="3" name="Content Placeholder 2">
            <a:extLst>
              <a:ext uri="{FF2B5EF4-FFF2-40B4-BE49-F238E27FC236}">
                <a16:creationId xmlns:a16="http://schemas.microsoft.com/office/drawing/2014/main" id="{EDCC165F-150E-D844-BEE9-778B6EA3A38D}"/>
              </a:ext>
            </a:extLst>
          </p:cNvPr>
          <p:cNvSpPr>
            <a:spLocks noGrp="1"/>
          </p:cNvSpPr>
          <p:nvPr>
            <p:ph idx="1"/>
          </p:nvPr>
        </p:nvSpPr>
        <p:spPr/>
        <p:txBody>
          <a:bodyPr/>
          <a:lstStyle/>
          <a:p>
            <a:pPr marL="0" indent="0">
              <a:buNone/>
            </a:pPr>
            <a:r>
              <a:rPr lang="en-GB" dirty="0"/>
              <a:t>To de-mystify a form of knowledge [mathematics] as being final, permanent, absolute, unique. There is a current misperception in societies, very damaging, that those who perform well in mathematics are more intelligent, indeed “superior” to others. This erroneous impression given by traditional mathematics teaching is easily extrapolated to religious, ideological, political, racial creeds; </a:t>
            </a:r>
          </a:p>
          <a:p>
            <a:endParaRPr lang="en-GB" dirty="0"/>
          </a:p>
          <a:p>
            <a:pPr marL="0" indent="0">
              <a:buNone/>
            </a:pPr>
            <a:r>
              <a:rPr lang="en-GB" i="1" dirty="0"/>
              <a:t>D'Ambrosio (2007)</a:t>
            </a:r>
          </a:p>
          <a:p>
            <a:pPr marL="0" indent="0">
              <a:buNone/>
            </a:pPr>
            <a:endParaRPr lang="en-GB" dirty="0"/>
          </a:p>
          <a:p>
            <a:endParaRPr lang="en-GB" dirty="0"/>
          </a:p>
          <a:p>
            <a:endParaRPr lang="en-US" dirty="0"/>
          </a:p>
        </p:txBody>
      </p:sp>
    </p:spTree>
    <p:extLst>
      <p:ext uri="{BB962C8B-B14F-4D97-AF65-F5344CB8AC3E}">
        <p14:creationId xmlns:p14="http://schemas.microsoft.com/office/powerpoint/2010/main" val="3432794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74B58-476D-5F49-A3C5-EE9CCC5E8F29}"/>
              </a:ext>
            </a:extLst>
          </p:cNvPr>
          <p:cNvSpPr>
            <a:spLocks noGrp="1"/>
          </p:cNvSpPr>
          <p:nvPr>
            <p:ph type="title"/>
          </p:nvPr>
        </p:nvSpPr>
        <p:spPr>
          <a:xfrm>
            <a:off x="1046922" y="414820"/>
            <a:ext cx="10515600" cy="1325563"/>
          </a:xfrm>
        </p:spPr>
        <p:txBody>
          <a:bodyPr/>
          <a:lstStyle/>
          <a:p>
            <a:r>
              <a:rPr lang="en-US" dirty="0"/>
              <a:t>Ethnomathematics in the curriculum</a:t>
            </a:r>
          </a:p>
        </p:txBody>
      </p:sp>
      <p:sp>
        <p:nvSpPr>
          <p:cNvPr id="3" name="Content Placeholder 2">
            <a:extLst>
              <a:ext uri="{FF2B5EF4-FFF2-40B4-BE49-F238E27FC236}">
                <a16:creationId xmlns:a16="http://schemas.microsoft.com/office/drawing/2014/main" id="{D2CCE60A-0719-BE48-8D1E-D836924FA9A0}"/>
              </a:ext>
            </a:extLst>
          </p:cNvPr>
          <p:cNvSpPr>
            <a:spLocks noGrp="1"/>
          </p:cNvSpPr>
          <p:nvPr>
            <p:ph idx="1"/>
          </p:nvPr>
        </p:nvSpPr>
        <p:spPr/>
        <p:txBody>
          <a:bodyPr/>
          <a:lstStyle/>
          <a:p>
            <a:pPr marL="0" indent="0">
              <a:buNone/>
            </a:pPr>
            <a:r>
              <a:rPr lang="en-GB" dirty="0"/>
              <a:t>To illustrate intellectual achievement of various civilizations, cultures, peoples, professions, gender. Mathematics is absolutely integrated with Western civilization, which conquered and dominated the entire world. The acceptance, forced or voluntary, of Western knowledge, behaviour and values, can not be associated with ideas like "the winner is the best, the losers are to be discarded". More than any other form of knowledge, mathematics is identified with winners. </a:t>
            </a:r>
          </a:p>
          <a:p>
            <a:endParaRPr lang="en-GB" dirty="0"/>
          </a:p>
          <a:p>
            <a:pPr marL="0" indent="0">
              <a:buNone/>
            </a:pPr>
            <a:r>
              <a:rPr lang="en-GB" i="1" dirty="0"/>
              <a:t>D'Ambrosio (2007)</a:t>
            </a:r>
          </a:p>
          <a:p>
            <a:pPr marL="0" indent="0">
              <a:buNone/>
            </a:pPr>
            <a:endParaRPr lang="en-GB" dirty="0"/>
          </a:p>
          <a:p>
            <a:endParaRPr lang="en-US" dirty="0"/>
          </a:p>
        </p:txBody>
      </p:sp>
    </p:spTree>
    <p:extLst>
      <p:ext uri="{BB962C8B-B14F-4D97-AF65-F5344CB8AC3E}">
        <p14:creationId xmlns:p14="http://schemas.microsoft.com/office/powerpoint/2010/main" val="2365782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group of people in a room&#10;&#10;Description automatically generated with low confidence">
            <a:extLst>
              <a:ext uri="{FF2B5EF4-FFF2-40B4-BE49-F238E27FC236}">
                <a16:creationId xmlns:a16="http://schemas.microsoft.com/office/drawing/2014/main" id="{D47C4CA1-B42C-8741-A690-49E4F0887613}"/>
              </a:ext>
            </a:extLst>
          </p:cNvPr>
          <p:cNvPicPr>
            <a:picLocks noChangeAspect="1"/>
          </p:cNvPicPr>
          <p:nvPr/>
        </p:nvPicPr>
        <p:blipFill rotWithShape="1">
          <a:blip r:embed="rId2"/>
          <a:srcRect t="881"/>
          <a:stretch/>
        </p:blipFill>
        <p:spPr>
          <a:xfrm>
            <a:off x="0" y="10"/>
            <a:ext cx="12192000" cy="6857990"/>
          </a:xfrm>
          <a:prstGeom prst="rect">
            <a:avLst/>
          </a:prstGeom>
        </p:spPr>
      </p:pic>
      <p:sp>
        <p:nvSpPr>
          <p:cNvPr id="15" name="Freeform 5">
            <a:extLst>
              <a:ext uri="{FF2B5EF4-FFF2-40B4-BE49-F238E27FC236}">
                <a16:creationId xmlns:a16="http://schemas.microsoft.com/office/drawing/2014/main" id="{3CD9DF72-87A3-404E-A828-84CBF11A83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flipH="1">
            <a:off x="0" y="998175"/>
            <a:ext cx="6017172" cy="5859825"/>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5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Title 1">
            <a:extLst>
              <a:ext uri="{FF2B5EF4-FFF2-40B4-BE49-F238E27FC236}">
                <a16:creationId xmlns:a16="http://schemas.microsoft.com/office/drawing/2014/main" id="{6A8047C9-D12B-B744-B131-71882E36582A}"/>
              </a:ext>
            </a:extLst>
          </p:cNvPr>
          <p:cNvSpPr>
            <a:spLocks noGrp="1"/>
          </p:cNvSpPr>
          <p:nvPr>
            <p:ph type="title"/>
          </p:nvPr>
        </p:nvSpPr>
        <p:spPr>
          <a:xfrm>
            <a:off x="709448" y="1913950"/>
            <a:ext cx="4204137" cy="1342754"/>
          </a:xfrm>
        </p:spPr>
        <p:txBody>
          <a:bodyPr>
            <a:normAutofit/>
          </a:bodyPr>
          <a:lstStyle/>
          <a:p>
            <a:pPr algn="ctr"/>
            <a:r>
              <a:rPr lang="en-US" sz="3600" b="1"/>
              <a:t>Perseverance- NASA Mars Project</a:t>
            </a:r>
          </a:p>
        </p:txBody>
      </p:sp>
      <p:cxnSp>
        <p:nvCxnSpPr>
          <p:cNvPr id="17" name="Straight Connector 16">
            <a:extLst>
              <a:ext uri="{FF2B5EF4-FFF2-40B4-BE49-F238E27FC236}">
                <a16:creationId xmlns:a16="http://schemas.microsoft.com/office/drawing/2014/main" id="{20E3A342-4D61-4E3F-AF90-1AB42AEB96C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287051" y="3337139"/>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F4E109A5-E5EC-7041-980B-47CE9802737C}"/>
              </a:ext>
            </a:extLst>
          </p:cNvPr>
          <p:cNvSpPr>
            <a:spLocks noGrp="1"/>
          </p:cNvSpPr>
          <p:nvPr>
            <p:ph idx="1"/>
          </p:nvPr>
        </p:nvSpPr>
        <p:spPr>
          <a:xfrm>
            <a:off x="525516" y="3417573"/>
            <a:ext cx="4593021" cy="2619839"/>
          </a:xfrm>
        </p:spPr>
        <p:txBody>
          <a:bodyPr anchor="ctr">
            <a:normAutofit/>
          </a:bodyPr>
          <a:lstStyle/>
          <a:p>
            <a:pPr marL="0" indent="0">
              <a:buNone/>
            </a:pPr>
            <a:r>
              <a:rPr lang="en-GB" sz="2400" dirty="0"/>
              <a:t>“Touchdown confirmed! Perseverance is safely on the surface of Mars, ready to begin seeking the signs of past life”</a:t>
            </a:r>
          </a:p>
          <a:p>
            <a:pPr marL="0" indent="0">
              <a:buNone/>
            </a:pPr>
            <a:endParaRPr lang="en-GB" sz="1800" dirty="0"/>
          </a:p>
          <a:p>
            <a:pPr marL="0" indent="0">
              <a:buNone/>
            </a:pPr>
            <a:endParaRPr lang="en-GB" sz="1800" dirty="0"/>
          </a:p>
          <a:p>
            <a:pPr marL="0" indent="0">
              <a:buNone/>
            </a:pPr>
            <a:endParaRPr lang="en-GB" sz="1800" dirty="0"/>
          </a:p>
        </p:txBody>
      </p:sp>
    </p:spTree>
    <p:extLst>
      <p:ext uri="{BB962C8B-B14F-4D97-AF65-F5344CB8AC3E}">
        <p14:creationId xmlns:p14="http://schemas.microsoft.com/office/powerpoint/2010/main" val="19183400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1229</TotalTime>
  <Words>1002</Words>
  <Application>Microsoft Office PowerPoint</Application>
  <PresentationFormat>Widescreen</PresentationFormat>
  <Paragraphs>57</Paragraphs>
  <Slides>12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BSRLM Conference  - 5th March 2021  </vt:lpstr>
      <vt:lpstr>BSRLM Conference – 5th March 2021  Critical Mathematics Education Working Group</vt:lpstr>
      <vt:lpstr>Decolonising school mathematics</vt:lpstr>
      <vt:lpstr>Decolonising school mathematics</vt:lpstr>
      <vt:lpstr>    Challenging the traditional history of maths  Historians of mathematics are criticised, firstly, for ignoring, devaluing, distorting or marginalising the contributions of cultures outside Europe to that body of knowledge that is paradoxically referred to as ‘Western’ mathematics. China, India, North Africa and the Arab World are recognised not only for their contribution to this mathematics but also in their own right as each having a mathematical history   Marginal attention, if any at all, is paid to the history of mathematics in cultures that have not directly contributed to ‘Western’ mathematics such as the American Indians (see for e.g. Closs, 1986) and sub-Saharan Africans (see for e.g. Zaslavsky, 1973; Gerdes, 1991a).   Skovsmose &amp; Vathal, 1997.   </vt:lpstr>
      <vt:lpstr>Ethical dimension of Mathematics Education</vt:lpstr>
      <vt:lpstr>Ethnomathematics in the curriculum</vt:lpstr>
      <vt:lpstr>Ethnomathematics in the curriculum</vt:lpstr>
      <vt:lpstr>Perseverance- NASA Mars Project</vt:lpstr>
      <vt:lpstr>Perseverance- NASA Mars Project</vt:lpstr>
      <vt:lpstr>Decolonising school mathematics - Discussion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BSRLM Conference   5th March 2021</dc:title>
  <dc:creator>Ghosh, Suman</dc:creator>
  <cp:lastModifiedBy>Pete Wright</cp:lastModifiedBy>
  <cp:revision>35</cp:revision>
  <dcterms:created xsi:type="dcterms:W3CDTF">2021-02-19T09:57:53Z</dcterms:created>
  <dcterms:modified xsi:type="dcterms:W3CDTF">2021-03-06T17:09:25Z</dcterms:modified>
</cp:coreProperties>
</file>