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14" r:id="rId2"/>
    <p:sldMasterId id="2147483831" r:id="rId3"/>
  </p:sldMasterIdLst>
  <p:notesMasterIdLst>
    <p:notesMasterId r:id="rId22"/>
  </p:notesMasterIdLst>
  <p:sldIdLst>
    <p:sldId id="267" r:id="rId4"/>
    <p:sldId id="306" r:id="rId5"/>
    <p:sldId id="302" r:id="rId6"/>
    <p:sldId id="303" r:id="rId7"/>
    <p:sldId id="308" r:id="rId8"/>
    <p:sldId id="305" r:id="rId9"/>
    <p:sldId id="307" r:id="rId10"/>
    <p:sldId id="309" r:id="rId11"/>
    <p:sldId id="256" r:id="rId12"/>
    <p:sldId id="257" r:id="rId13"/>
    <p:sldId id="258" r:id="rId14"/>
    <p:sldId id="260" r:id="rId15"/>
    <p:sldId id="265" r:id="rId16"/>
    <p:sldId id="264" r:id="rId17"/>
    <p:sldId id="261" r:id="rId18"/>
    <p:sldId id="263" r:id="rId19"/>
    <p:sldId id="262" r:id="rId20"/>
    <p:sldId id="266" r:id="rId21"/>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vl1pPr>
          </a:lstStyle>
          <a:p>
            <a:fld id="{C208E62E-9B0C-4E35-B6A6-B7148CDA87C4}" type="datetimeFigureOut">
              <a:rPr lang="en-GB" smtClean="0"/>
              <a:t>13/11/2020</a:t>
            </a:fld>
            <a:endParaRPr lang="en-GB"/>
          </a:p>
        </p:txBody>
      </p:sp>
      <p:sp>
        <p:nvSpPr>
          <p:cNvPr id="4" name="Slide Image Placeholder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388"/>
            <a:ext cx="5486400"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950"/>
            <a:ext cx="29718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950"/>
            <a:ext cx="2971800" cy="495300"/>
          </a:xfrm>
          <a:prstGeom prst="rect">
            <a:avLst/>
          </a:prstGeom>
        </p:spPr>
        <p:txBody>
          <a:bodyPr vert="horz" lIns="91440" tIns="45720" rIns="91440" bIns="45720" rtlCol="0" anchor="b"/>
          <a:lstStyle>
            <a:lvl1pPr algn="r">
              <a:defRPr sz="1200"/>
            </a:lvl1pPr>
          </a:lstStyle>
          <a:p>
            <a:fld id="{5D8E8C1E-EE25-4846-9CEC-4B0CD76952F1}" type="slidenum">
              <a:rPr lang="en-GB" smtClean="0"/>
              <a:t>‹#›</a:t>
            </a:fld>
            <a:endParaRPr lang="en-GB"/>
          </a:p>
        </p:txBody>
      </p:sp>
    </p:spTree>
    <p:extLst>
      <p:ext uri="{BB962C8B-B14F-4D97-AF65-F5344CB8AC3E}">
        <p14:creationId xmlns:p14="http://schemas.microsoft.com/office/powerpoint/2010/main" val="128100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jumps out at you – significant features here</a:t>
            </a:r>
          </a:p>
          <a:p>
            <a:r>
              <a:rPr lang="en-GB" dirty="0"/>
              <a:t>Scotland’s implementation policy is a kind of “show and tell” except that Education Scotland(which includes HMIE)  decides what to show and tell. </a:t>
            </a:r>
          </a:p>
          <a:p>
            <a:r>
              <a:rPr lang="en-GB" dirty="0"/>
              <a:t>Education Scotland is …</a:t>
            </a:r>
          </a:p>
          <a:p>
            <a:r>
              <a:rPr lang="en-GB" dirty="0"/>
              <a:t>@</a:t>
            </a:r>
            <a:r>
              <a:rPr lang="en-GB" dirty="0" err="1"/>
              <a:t>stirling</a:t>
            </a:r>
            <a:r>
              <a:rPr lang="en-GB" dirty="0"/>
              <a:t> council – LA control </a:t>
            </a:r>
          </a:p>
          <a:p>
            <a:r>
              <a:rPr lang="en-GB" dirty="0"/>
              <a:t>HMIE – positive focus </a:t>
            </a:r>
          </a:p>
          <a:p>
            <a:r>
              <a:rPr lang="en-GB" dirty="0"/>
              <a:t>#</a:t>
            </a:r>
            <a:r>
              <a:rPr lang="en-GB" dirty="0" err="1"/>
              <a:t>scotlandlearns</a:t>
            </a:r>
            <a:r>
              <a:rPr lang="en-GB" dirty="0"/>
              <a:t> – from 2000 onwards the notion of a national conversation more than just SNP although it is a fine art for them. Myth that  </a:t>
            </a:r>
          </a:p>
          <a:p>
            <a:r>
              <a:rPr lang="en-GB" dirty="0"/>
              <a:t>2011 SMP first majority government, Learning and teaching Scotland became Education Scotland with HMIE inhouse.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2574-645D-475F-A9C6-5AD46735F2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5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GTCS – EVERY teacher is registered even in private schools.</a:t>
            </a:r>
          </a:p>
          <a:p>
            <a:r>
              <a:rPr lang="en-GB" dirty="0"/>
              <a:t>These standards are about to change and there has been a fight to NOT water this down. The new standards are much more like performativity tick lists and I heard one teacher voice the view that they were insultingly easy compared with the huge demands of the older ones. </a:t>
            </a:r>
          </a:p>
          <a:p>
            <a:r>
              <a:rPr lang="en-GB" dirty="0"/>
              <a:t>Never heard of a teacher not getting professional recognition because they were a card carrying Tory neoliberal!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2574-645D-475F-A9C6-5AD46735F2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92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Devolved got was initially labour/</a:t>
            </a:r>
            <a:r>
              <a:rPr lang="en-GB" dirty="0" err="1"/>
              <a:t>libdem</a:t>
            </a:r>
            <a:r>
              <a:rPr lang="en-GB" dirty="0"/>
              <a:t> then SNP/green from 2007 then majority SNP from 2011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2574-645D-475F-A9C6-5AD46735F2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04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year’s teaching in Kirkwall Orkney</a:t>
            </a:r>
          </a:p>
          <a:p>
            <a:r>
              <a:rPr lang="en-GB" dirty="0"/>
              <a:t>Two years part time ITE in Stirling</a:t>
            </a:r>
          </a:p>
          <a:p>
            <a:r>
              <a:rPr lang="en-GB" dirty="0"/>
              <a:t>ATM, #</a:t>
            </a:r>
            <a:r>
              <a:rPr lang="en-GB" dirty="0" err="1"/>
              <a:t>mathscof</a:t>
            </a:r>
            <a:r>
              <a:rPr lang="en-GB" dirty="0"/>
              <a:t>, SMC conference</a:t>
            </a:r>
          </a:p>
          <a:p>
            <a:r>
              <a:rPr lang="en-GB" dirty="0"/>
              <a:t>Atypical teachers – looking for what’s going well  in the spirit of Scottish policy  implementation</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2574-645D-475F-A9C6-5AD46735F2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80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Bit of a fine line with talk/authority etc. I am expecting to find this so </a:t>
            </a:r>
            <a:r>
              <a:rPr lang="en-GB"/>
              <a:t>I will???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2574-645D-475F-A9C6-5AD46735F2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0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65508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48818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732D1B-D269-4E19-B36B-19B4DCD967B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638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412008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732D1B-D269-4E19-B36B-19B4DCD967B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415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278872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45866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72928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303661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32736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5131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896618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270045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207A9-33F6-4FA6-956B-4FA5BE5C296D}" type="datetimeFigureOut">
              <a:rPr lang="en-GB" smtClean="0"/>
              <a:t>13/11/2020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376537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8207A9-33F6-4FA6-956B-4FA5BE5C296D}" type="datetimeFigureOut">
              <a:rPr lang="en-GB" smtClean="0"/>
              <a:t>13/11/2020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3071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207A9-33F6-4FA6-956B-4FA5BE5C296D}" type="datetimeFigureOut">
              <a:rPr lang="en-GB" smtClean="0"/>
              <a:t>13/11/2020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037209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401498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3424701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065842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0AD9A8-A37D-420B-9684-8B89F662F104}"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975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991505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0AD9A8-A37D-420B-9684-8B89F662F104}"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399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05EF3-54A8-4E40-9770-78CA25CE0F0E}"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586219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28207A9-33F6-4FA6-956B-4FA5BE5C296D}"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982574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237593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207A9-33F6-4FA6-956B-4FA5BE5C296D}"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0AD9A8-A37D-420B-9684-8B89F662F104}" type="slidenum">
              <a:rPr lang="en-GB" smtClean="0"/>
              <a:t>‹#›</a:t>
            </a:fld>
            <a:endParaRPr lang="en-GB"/>
          </a:p>
        </p:txBody>
      </p:sp>
    </p:spTree>
    <p:extLst>
      <p:ext uri="{BB962C8B-B14F-4D97-AF65-F5344CB8AC3E}">
        <p14:creationId xmlns:p14="http://schemas.microsoft.com/office/powerpoint/2010/main" val="16317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402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1044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545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7258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4676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620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208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112921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41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4238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633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3450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0193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4927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9792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781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681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05EF3-54A8-4E40-9770-78CA25CE0F0E}" type="datetimeFigureOut">
              <a:rPr lang="en-GB" smtClean="0"/>
              <a:t>13/11/2020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115335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805EF3-54A8-4E40-9770-78CA25CE0F0E}" type="datetimeFigureOut">
              <a:rPr lang="en-GB" smtClean="0"/>
              <a:t>13/11/2020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372959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05EF3-54A8-4E40-9770-78CA25CE0F0E}" type="datetimeFigureOut">
              <a:rPr lang="en-GB" smtClean="0"/>
              <a:t>13/11/2020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81813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244811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05EF3-54A8-4E40-9770-78CA25CE0F0E}"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732D1B-D269-4E19-B36B-19B4DCD967B0}" type="slidenum">
              <a:rPr lang="en-GB" smtClean="0"/>
              <a:t>‹#›</a:t>
            </a:fld>
            <a:endParaRPr lang="en-GB"/>
          </a:p>
        </p:txBody>
      </p:sp>
    </p:spTree>
    <p:extLst>
      <p:ext uri="{BB962C8B-B14F-4D97-AF65-F5344CB8AC3E}">
        <p14:creationId xmlns:p14="http://schemas.microsoft.com/office/powerpoint/2010/main" val="208366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805EF3-54A8-4E40-9770-78CA25CE0F0E}" type="datetimeFigureOut">
              <a:rPr lang="en-GB" smtClean="0"/>
              <a:t>13/11/2020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732D1B-D269-4E19-B36B-19B4DCD967B0}" type="slidenum">
              <a:rPr lang="en-GB" smtClean="0"/>
              <a:t>‹#›</a:t>
            </a:fld>
            <a:endParaRPr lang="en-GB"/>
          </a:p>
        </p:txBody>
      </p:sp>
    </p:spTree>
    <p:extLst>
      <p:ext uri="{BB962C8B-B14F-4D97-AF65-F5344CB8AC3E}">
        <p14:creationId xmlns:p14="http://schemas.microsoft.com/office/powerpoint/2010/main" val="91802275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34214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44014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teachers-standar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promoting-fundamental-british-values-through-sms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uidance/plan-your-relationships-sex-and-health-curriculum#using-external-agencies" TargetMode="External"/><Relationship Id="rId2" Type="http://schemas.openxmlformats.org/officeDocument/2006/relationships/hyperlink" Target="https://www.gov.uk/government/publications/promoting-fundamental-british-values-through-sms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citizenship.org.uk/about-citizenship" TargetMode="External"/><Relationship Id="rId2" Type="http://schemas.openxmlformats.org/officeDocument/2006/relationships/hyperlink" Target="https://blogs.lse.ac.uk/equityDiversityInclusion/2018/05/section-28-three-decades-on-the-legacy-of-a-homophobic-law-through-the-lse-librarys-collec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siblemathspedagogy.wordpress.com/" TargetMode="External"/><Relationship Id="rId2" Type="http://schemas.openxmlformats.org/officeDocument/2006/relationships/hyperlink" Target="https://maths-socialjustice.weebl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E152-E630-439A-8B49-F76EE653FEF0}"/>
              </a:ext>
            </a:extLst>
          </p:cNvPr>
          <p:cNvSpPr>
            <a:spLocks noGrp="1"/>
          </p:cNvSpPr>
          <p:nvPr>
            <p:ph type="ctrTitle"/>
          </p:nvPr>
        </p:nvSpPr>
        <p:spPr>
          <a:xfrm>
            <a:off x="2683481" y="1873578"/>
            <a:ext cx="8915399" cy="2262781"/>
          </a:xfrm>
        </p:spPr>
        <p:txBody>
          <a:bodyPr>
            <a:normAutofit/>
          </a:bodyPr>
          <a:lstStyle/>
          <a:p>
            <a:r>
              <a:rPr lang="en-GB" sz="4400" b="1" dirty="0"/>
              <a:t>BSRLM Conference (Nov 2020)</a:t>
            </a:r>
            <a:br>
              <a:rPr lang="en-GB" sz="4400" b="1" dirty="0"/>
            </a:br>
            <a:r>
              <a:rPr lang="en-GB" sz="4400" b="1" dirty="0"/>
              <a:t>CME Working Group: Discussion</a:t>
            </a:r>
            <a:br>
              <a:rPr lang="en-GB" dirty="0"/>
            </a:br>
            <a:endParaRPr lang="en-GB" sz="3600" i="1" dirty="0"/>
          </a:p>
        </p:txBody>
      </p:sp>
      <p:sp>
        <p:nvSpPr>
          <p:cNvPr id="3" name="Subtitle 2">
            <a:extLst>
              <a:ext uri="{FF2B5EF4-FFF2-40B4-BE49-F238E27FC236}">
                <a16:creationId xmlns:a16="http://schemas.microsoft.com/office/drawing/2014/main" id="{CCBBFCF9-12B9-4D77-B58C-A28788CCA20F}"/>
              </a:ext>
            </a:extLst>
          </p:cNvPr>
          <p:cNvSpPr>
            <a:spLocks noGrp="1"/>
          </p:cNvSpPr>
          <p:nvPr>
            <p:ph type="subTitle" idx="1"/>
          </p:nvPr>
        </p:nvSpPr>
        <p:spPr>
          <a:xfrm>
            <a:off x="2722181" y="3889772"/>
            <a:ext cx="9043462" cy="2349284"/>
          </a:xfrm>
        </p:spPr>
        <p:txBody>
          <a:bodyPr>
            <a:noAutofit/>
          </a:bodyPr>
          <a:lstStyle/>
          <a:p>
            <a:r>
              <a:rPr lang="en-GB" sz="2400" i="1" dirty="0"/>
              <a:t>What opportunities and constraints are experienced by those committed to teaching for social justice in English compared with Scottish classrooms?</a:t>
            </a:r>
          </a:p>
          <a:p>
            <a:r>
              <a:rPr lang="en-GB" sz="2400" b="1" i="1" dirty="0"/>
              <a:t>The Scottish context …</a:t>
            </a:r>
            <a:endParaRPr lang="en-GB" sz="2400" b="1" dirty="0"/>
          </a:p>
        </p:txBody>
      </p:sp>
    </p:spTree>
    <p:extLst>
      <p:ext uri="{BB962C8B-B14F-4D97-AF65-F5344CB8AC3E}">
        <p14:creationId xmlns:p14="http://schemas.microsoft.com/office/powerpoint/2010/main" val="424208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The Teachers Standards in England</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normAutofit lnSpcReduction="10000"/>
          </a:bodyPr>
          <a:lstStyle/>
          <a:p>
            <a:r>
              <a:rPr lang="en-GB" dirty="0"/>
              <a:t>Unlike in Scotland, the </a:t>
            </a:r>
            <a:r>
              <a:rPr lang="en-GB" dirty="0">
                <a:hlinkClick r:id="rId2"/>
              </a:rPr>
              <a:t>Teachers Standards </a:t>
            </a:r>
            <a:r>
              <a:rPr lang="en-GB" dirty="0"/>
              <a:t>in England make </a:t>
            </a:r>
            <a:r>
              <a:rPr lang="en-GB" dirty="0">
                <a:solidFill>
                  <a:schemeClr val="accent1"/>
                </a:solidFill>
              </a:rPr>
              <a:t>no specific mention </a:t>
            </a:r>
            <a:r>
              <a:rPr lang="en-GB" dirty="0"/>
              <a:t>of ‘social justice’.</a:t>
            </a:r>
          </a:p>
          <a:p>
            <a:r>
              <a:rPr lang="en-GB" dirty="0"/>
              <a:t>However, there are some extracts that </a:t>
            </a:r>
            <a:r>
              <a:rPr lang="en-GB" dirty="0">
                <a:solidFill>
                  <a:schemeClr val="accent1"/>
                </a:solidFill>
              </a:rPr>
              <a:t>might be interpreted as relevant</a:t>
            </a:r>
            <a:r>
              <a:rPr lang="en-GB" dirty="0"/>
              <a:t>:</a:t>
            </a:r>
          </a:p>
          <a:p>
            <a:pPr lvl="1"/>
            <a:r>
              <a:rPr lang="en-GB" dirty="0"/>
              <a:t>Standard 1:  “</a:t>
            </a:r>
            <a:r>
              <a:rPr lang="en-GB" i="1" dirty="0"/>
              <a:t>… establish a safe and stimulating environment for pupils, rooted in </a:t>
            </a:r>
            <a:r>
              <a:rPr lang="en-GB" i="1" dirty="0">
                <a:solidFill>
                  <a:srgbClr val="C00000"/>
                </a:solidFill>
              </a:rPr>
              <a:t>mutual respect </a:t>
            </a:r>
            <a:r>
              <a:rPr lang="en-GB" i="1" dirty="0"/>
              <a:t>… set goals that stretch and challenge </a:t>
            </a:r>
            <a:r>
              <a:rPr lang="en-GB" i="1" dirty="0">
                <a:solidFill>
                  <a:srgbClr val="C00000"/>
                </a:solidFill>
              </a:rPr>
              <a:t>pupils of all backgrounds, abilities and dispositions</a:t>
            </a:r>
            <a:r>
              <a:rPr lang="en-GB" i="1" dirty="0"/>
              <a:t> … demonstrate consistently the </a:t>
            </a:r>
            <a:r>
              <a:rPr lang="en-GB" i="1" dirty="0">
                <a:solidFill>
                  <a:srgbClr val="C00000"/>
                </a:solidFill>
              </a:rPr>
              <a:t>positive attitudes, values </a:t>
            </a:r>
            <a:r>
              <a:rPr lang="en-GB" i="1" dirty="0"/>
              <a:t>and behaviour which are expected of pupils.”</a:t>
            </a:r>
          </a:p>
          <a:p>
            <a:pPr lvl="1"/>
            <a:r>
              <a:rPr lang="en-GB" dirty="0"/>
              <a:t>Standard 4: “… </a:t>
            </a:r>
            <a:r>
              <a:rPr lang="en-GB" i="1" dirty="0"/>
              <a:t>promote a </a:t>
            </a:r>
            <a:r>
              <a:rPr lang="en-GB" i="1" dirty="0">
                <a:solidFill>
                  <a:srgbClr val="C00000"/>
                </a:solidFill>
              </a:rPr>
              <a:t>love of learning </a:t>
            </a:r>
            <a:r>
              <a:rPr lang="en-GB" i="1" dirty="0"/>
              <a:t>and children’s intellectual curiosity </a:t>
            </a:r>
            <a:r>
              <a:rPr lang="en-GB" dirty="0"/>
              <a:t>…”</a:t>
            </a:r>
          </a:p>
          <a:p>
            <a:pPr lvl="1"/>
            <a:r>
              <a:rPr lang="en-GB" dirty="0"/>
              <a:t>Standard 5: “… </a:t>
            </a:r>
            <a:r>
              <a:rPr lang="en-GB" i="1" dirty="0"/>
              <a:t>have a secure understanding of how </a:t>
            </a:r>
            <a:r>
              <a:rPr lang="en-GB" i="1" dirty="0">
                <a:solidFill>
                  <a:srgbClr val="C00000"/>
                </a:solidFill>
              </a:rPr>
              <a:t>a range of factors </a:t>
            </a:r>
            <a:r>
              <a:rPr lang="en-GB" i="1" dirty="0"/>
              <a:t>can </a:t>
            </a:r>
            <a:r>
              <a:rPr lang="en-GB" i="1" dirty="0">
                <a:solidFill>
                  <a:srgbClr val="C00000"/>
                </a:solidFill>
              </a:rPr>
              <a:t>inhibit pupils’ ability to learn</a:t>
            </a:r>
            <a:r>
              <a:rPr lang="en-GB" i="1" dirty="0"/>
              <a:t>, and how best to overcome these … have a clear </a:t>
            </a:r>
            <a:r>
              <a:rPr lang="en-GB" i="1" dirty="0">
                <a:solidFill>
                  <a:srgbClr val="C00000"/>
                </a:solidFill>
              </a:rPr>
              <a:t>understanding of the needs of all pupils</a:t>
            </a:r>
            <a:r>
              <a:rPr lang="en-GB" i="1" dirty="0"/>
              <a:t>, including those with special educational needs; those of high ability; those with English as an additional language; those with disabilities; and be able to </a:t>
            </a:r>
            <a:r>
              <a:rPr lang="en-GB" i="1" dirty="0">
                <a:solidFill>
                  <a:srgbClr val="C00000"/>
                </a:solidFill>
              </a:rPr>
              <a:t>use and evaluate distinctive teaching approaches to engage and support them</a:t>
            </a:r>
            <a:r>
              <a:rPr lang="en-GB" dirty="0"/>
              <a:t>.”</a:t>
            </a:r>
          </a:p>
          <a:p>
            <a:pPr lvl="1"/>
            <a:r>
              <a:rPr lang="en-GB" dirty="0"/>
              <a:t>Part Two: “… </a:t>
            </a:r>
            <a:r>
              <a:rPr lang="en-GB" i="1" dirty="0"/>
              <a:t>uphold public trust in the profession and maintain high standards of ethics and behaviour, within and outside school, by: </a:t>
            </a:r>
            <a:r>
              <a:rPr lang="en-GB" i="1" dirty="0">
                <a:solidFill>
                  <a:srgbClr val="C00000"/>
                </a:solidFill>
              </a:rPr>
              <a:t>treating pupils with dignity</a:t>
            </a:r>
            <a:r>
              <a:rPr lang="en-GB" i="1" dirty="0"/>
              <a:t>, </a:t>
            </a:r>
            <a:r>
              <a:rPr lang="en-GB" i="1" dirty="0">
                <a:solidFill>
                  <a:srgbClr val="C00000"/>
                </a:solidFill>
              </a:rPr>
              <a:t>building relationships rooted in mutual respect </a:t>
            </a:r>
            <a:r>
              <a:rPr lang="en-GB" i="1" dirty="0"/>
              <a:t>… showing </a:t>
            </a:r>
            <a:r>
              <a:rPr lang="en-GB" i="1" dirty="0">
                <a:solidFill>
                  <a:srgbClr val="C00000"/>
                </a:solidFill>
              </a:rPr>
              <a:t>tolerance of and respect for the rights of others</a:t>
            </a:r>
            <a:r>
              <a:rPr lang="en-GB" i="1" dirty="0"/>
              <a:t> … not undermining </a:t>
            </a:r>
            <a:r>
              <a:rPr lang="en-GB" i="1" dirty="0">
                <a:solidFill>
                  <a:srgbClr val="C00000"/>
                </a:solidFill>
              </a:rPr>
              <a:t>fundamental British values</a:t>
            </a:r>
            <a:r>
              <a:rPr lang="en-GB" i="1" dirty="0"/>
              <a:t>, including democracy, the rule of law, individual liberty and mutual respect, and tolerance of those with different faiths and beliefs </a:t>
            </a:r>
            <a:r>
              <a:rPr lang="en-GB" dirty="0"/>
              <a:t>…”</a:t>
            </a:r>
          </a:p>
        </p:txBody>
      </p:sp>
    </p:spTree>
    <p:extLst>
      <p:ext uri="{BB962C8B-B14F-4D97-AF65-F5344CB8AC3E}">
        <p14:creationId xmlns:p14="http://schemas.microsoft.com/office/powerpoint/2010/main" val="413161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sz="3000" dirty="0"/>
              <a:t>Spiritual, Moral, Social &amp; Cultural development</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normAutofit lnSpcReduction="10000"/>
          </a:bodyPr>
          <a:lstStyle/>
          <a:p>
            <a:r>
              <a:rPr lang="en-GB" dirty="0"/>
              <a:t>‘Promoting fundamental British values as part of SMSC in schools – Departmental advice for maintained schools’ (</a:t>
            </a:r>
            <a:r>
              <a:rPr lang="en-GB" dirty="0">
                <a:hlinkClick r:id="rId2"/>
              </a:rPr>
              <a:t>DfE, 2014</a:t>
            </a:r>
            <a:r>
              <a:rPr lang="en-GB" dirty="0"/>
              <a:t>):</a:t>
            </a:r>
          </a:p>
          <a:p>
            <a:pPr lvl="1"/>
            <a:r>
              <a:rPr lang="en-GB" i="1" dirty="0"/>
              <a:t>“</a:t>
            </a:r>
            <a:r>
              <a:rPr lang="en-GB" i="1" dirty="0">
                <a:solidFill>
                  <a:srgbClr val="C00000"/>
                </a:solidFill>
              </a:rPr>
              <a:t>Maintained schools </a:t>
            </a:r>
            <a:r>
              <a:rPr lang="en-GB" i="1" dirty="0"/>
              <a:t>have obligations under section 78 of the Education Act (2002) which </a:t>
            </a:r>
            <a:r>
              <a:rPr lang="en-GB" i="1" dirty="0">
                <a:solidFill>
                  <a:srgbClr val="C00000"/>
                </a:solidFill>
              </a:rPr>
              <a:t>requires schools</a:t>
            </a:r>
            <a:r>
              <a:rPr lang="en-GB" i="1" dirty="0"/>
              <a:t>, as part of a </a:t>
            </a:r>
            <a:r>
              <a:rPr lang="en-GB" i="1" dirty="0">
                <a:solidFill>
                  <a:srgbClr val="C00000"/>
                </a:solidFill>
              </a:rPr>
              <a:t>broad and balanced curriculum</a:t>
            </a:r>
            <a:r>
              <a:rPr lang="en-GB" i="1" dirty="0"/>
              <a:t>, to </a:t>
            </a:r>
            <a:r>
              <a:rPr lang="en-GB" i="1" dirty="0">
                <a:solidFill>
                  <a:srgbClr val="C00000"/>
                </a:solidFill>
              </a:rPr>
              <a:t>promote the spiritual, moral, cultural, mental and physical development</a:t>
            </a:r>
            <a:r>
              <a:rPr lang="en-GB" i="1" dirty="0"/>
              <a:t> of pupils </a:t>
            </a:r>
            <a:r>
              <a:rPr lang="en-GB" i="1" dirty="0">
                <a:solidFill>
                  <a:srgbClr val="C00000"/>
                </a:solidFill>
              </a:rPr>
              <a:t>at the school and of society.</a:t>
            </a:r>
            <a:r>
              <a:rPr lang="en-GB" i="1" dirty="0">
                <a:solidFill>
                  <a:schemeClr val="tx1"/>
                </a:solidFill>
              </a:rPr>
              <a:t> …</a:t>
            </a:r>
          </a:p>
          <a:p>
            <a:pPr lvl="1"/>
            <a:r>
              <a:rPr lang="en-GB" i="1" dirty="0"/>
              <a:t>Through their provision of SMSC, schools should:</a:t>
            </a:r>
          </a:p>
          <a:p>
            <a:pPr lvl="2"/>
            <a:r>
              <a:rPr lang="en-GB" i="1" dirty="0"/>
              <a:t>enable students to develop their </a:t>
            </a:r>
            <a:r>
              <a:rPr lang="en-GB" i="1" dirty="0">
                <a:solidFill>
                  <a:schemeClr val="accent1"/>
                </a:solidFill>
              </a:rPr>
              <a:t>self-knowledge, self-esteem and self-c</a:t>
            </a:r>
            <a:r>
              <a:rPr lang="en-GB" i="1" dirty="0"/>
              <a:t>onfidence;</a:t>
            </a:r>
          </a:p>
          <a:p>
            <a:pPr lvl="2"/>
            <a:r>
              <a:rPr lang="en-GB" i="1" dirty="0"/>
              <a:t>enable students to </a:t>
            </a:r>
            <a:r>
              <a:rPr lang="en-GB" i="1" dirty="0">
                <a:solidFill>
                  <a:schemeClr val="accent1"/>
                </a:solidFill>
              </a:rPr>
              <a:t>distinguish right from wrong </a:t>
            </a:r>
            <a:r>
              <a:rPr lang="en-GB" i="1" dirty="0"/>
              <a:t>and to respect the civil and criminal law of England;</a:t>
            </a:r>
          </a:p>
          <a:p>
            <a:pPr lvl="2"/>
            <a:r>
              <a:rPr lang="en-GB" i="1" dirty="0"/>
              <a:t>encourage students to accept responsibility for their behaviour, show initiative, and to </a:t>
            </a:r>
            <a:r>
              <a:rPr lang="en-GB" i="1" dirty="0">
                <a:solidFill>
                  <a:schemeClr val="accent1"/>
                </a:solidFill>
              </a:rPr>
              <a:t>understand how they can contribute positively to the lives of those living and working in the locality of the school and to society more widely</a:t>
            </a:r>
            <a:r>
              <a:rPr lang="en-GB" i="1" dirty="0"/>
              <a:t>;</a:t>
            </a:r>
          </a:p>
          <a:p>
            <a:pPr lvl="2"/>
            <a:r>
              <a:rPr lang="en-GB" i="1" dirty="0"/>
              <a:t>enable students to acquire a broad general knowledge of and respect for public institutions and services in England;</a:t>
            </a:r>
          </a:p>
          <a:p>
            <a:pPr lvl="2"/>
            <a:r>
              <a:rPr lang="en-GB" i="1" dirty="0">
                <a:solidFill>
                  <a:schemeClr val="accent1"/>
                </a:solidFill>
              </a:rPr>
              <a:t>further tolerance and harmony between different cultural traditions </a:t>
            </a:r>
            <a:r>
              <a:rPr lang="en-GB" i="1" dirty="0"/>
              <a:t>by enabling students to </a:t>
            </a:r>
            <a:r>
              <a:rPr lang="en-GB" i="1" dirty="0">
                <a:solidFill>
                  <a:schemeClr val="accent1"/>
                </a:solidFill>
              </a:rPr>
              <a:t>acquire an appreciation of and respect for their own and other cultures</a:t>
            </a:r>
            <a:r>
              <a:rPr lang="en-GB" i="1" dirty="0"/>
              <a:t>;</a:t>
            </a:r>
          </a:p>
          <a:p>
            <a:pPr lvl="2"/>
            <a:r>
              <a:rPr lang="en-GB" i="1" dirty="0">
                <a:solidFill>
                  <a:schemeClr val="tx1"/>
                </a:solidFill>
              </a:rPr>
              <a:t>encourage</a:t>
            </a:r>
            <a:r>
              <a:rPr lang="en-GB" i="1" dirty="0">
                <a:solidFill>
                  <a:schemeClr val="accent1"/>
                </a:solidFill>
              </a:rPr>
              <a:t> respect for other people</a:t>
            </a:r>
            <a:r>
              <a:rPr lang="en-GB" i="1" dirty="0"/>
              <a:t>; and</a:t>
            </a:r>
          </a:p>
          <a:p>
            <a:pPr lvl="2"/>
            <a:r>
              <a:rPr lang="en-GB" i="1" dirty="0"/>
              <a:t>encourage </a:t>
            </a:r>
            <a:r>
              <a:rPr lang="en-GB" i="1" dirty="0">
                <a:solidFill>
                  <a:schemeClr val="accent1"/>
                </a:solidFill>
              </a:rPr>
              <a:t>respect for democracy </a:t>
            </a:r>
            <a:r>
              <a:rPr lang="en-GB" i="1" dirty="0"/>
              <a:t>and </a:t>
            </a:r>
            <a:r>
              <a:rPr lang="en-GB" i="1" dirty="0">
                <a:solidFill>
                  <a:schemeClr val="accent1"/>
                </a:solidFill>
              </a:rPr>
              <a:t>support for participation in the democratic processes</a:t>
            </a:r>
            <a:r>
              <a:rPr lang="en-GB" i="1" dirty="0"/>
              <a:t>, including respect for the basis on which the law is made and applied in England.”</a:t>
            </a:r>
          </a:p>
        </p:txBody>
      </p:sp>
    </p:spTree>
    <p:extLst>
      <p:ext uri="{BB962C8B-B14F-4D97-AF65-F5344CB8AC3E}">
        <p14:creationId xmlns:p14="http://schemas.microsoft.com/office/powerpoint/2010/main" val="217802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‘Fundamental British values’</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normAutofit lnSpcReduction="10000"/>
          </a:bodyPr>
          <a:lstStyle/>
          <a:p>
            <a:r>
              <a:rPr lang="en-GB" dirty="0"/>
              <a:t>‘Promoting fundamental British values as part of SMSC in schools – Departmental advice for </a:t>
            </a:r>
            <a:r>
              <a:rPr lang="en-GB" dirty="0">
                <a:solidFill>
                  <a:schemeClr val="accent1"/>
                </a:solidFill>
              </a:rPr>
              <a:t>maintained</a:t>
            </a:r>
            <a:r>
              <a:rPr lang="en-GB" dirty="0"/>
              <a:t> schools’ (</a:t>
            </a:r>
            <a:r>
              <a:rPr lang="en-GB" dirty="0">
                <a:hlinkClick r:id="rId2"/>
              </a:rPr>
              <a:t>DfE, 2014</a:t>
            </a:r>
            <a:r>
              <a:rPr lang="en-GB" dirty="0"/>
              <a:t>):</a:t>
            </a:r>
          </a:p>
          <a:p>
            <a:pPr lvl="1"/>
            <a:r>
              <a:rPr lang="en-GB" i="1" dirty="0"/>
              <a:t>“The list below describes the </a:t>
            </a:r>
            <a:r>
              <a:rPr lang="en-GB" i="1" dirty="0">
                <a:solidFill>
                  <a:schemeClr val="accent1"/>
                </a:solidFill>
              </a:rPr>
              <a:t>understanding and knowledge expected of pupils </a:t>
            </a:r>
            <a:r>
              <a:rPr lang="en-GB" i="1" dirty="0"/>
              <a:t>as a result of </a:t>
            </a:r>
            <a:r>
              <a:rPr lang="en-GB" i="1" dirty="0">
                <a:solidFill>
                  <a:schemeClr val="accent1"/>
                </a:solidFill>
              </a:rPr>
              <a:t>schools promoting fundamental British values</a:t>
            </a:r>
            <a:r>
              <a:rPr lang="en-GB" i="1" dirty="0"/>
              <a:t>.</a:t>
            </a:r>
          </a:p>
          <a:p>
            <a:pPr lvl="2"/>
            <a:r>
              <a:rPr lang="en-GB" i="1" dirty="0"/>
              <a:t>an </a:t>
            </a:r>
            <a:r>
              <a:rPr lang="en-GB" i="1" dirty="0">
                <a:solidFill>
                  <a:schemeClr val="accent1"/>
                </a:solidFill>
              </a:rPr>
              <a:t>understanding</a:t>
            </a:r>
            <a:r>
              <a:rPr lang="en-GB" i="1" dirty="0"/>
              <a:t> of how citizens can influence decision-making through the democratic process;</a:t>
            </a:r>
          </a:p>
          <a:p>
            <a:pPr lvl="2"/>
            <a:r>
              <a:rPr lang="en-GB" i="1" dirty="0"/>
              <a:t>an </a:t>
            </a:r>
            <a:r>
              <a:rPr lang="en-GB" i="1" dirty="0">
                <a:solidFill>
                  <a:schemeClr val="accent1"/>
                </a:solidFill>
              </a:rPr>
              <a:t>appreciation</a:t>
            </a:r>
            <a:r>
              <a:rPr lang="en-GB" i="1" dirty="0"/>
              <a:t> that living under the rule of law protects individual citizens and is essential for their wellbeing and safety;</a:t>
            </a:r>
          </a:p>
          <a:p>
            <a:pPr lvl="2"/>
            <a:r>
              <a:rPr lang="en-GB" i="1" dirty="0"/>
              <a:t>an </a:t>
            </a:r>
            <a:r>
              <a:rPr lang="en-GB" i="1" dirty="0">
                <a:solidFill>
                  <a:schemeClr val="accent1"/>
                </a:solidFill>
              </a:rPr>
              <a:t>understanding</a:t>
            </a:r>
            <a:r>
              <a:rPr lang="en-GB" i="1" dirty="0"/>
              <a:t> that there is a separation of power between the executive and the judiciary …</a:t>
            </a:r>
          </a:p>
          <a:p>
            <a:pPr lvl="2"/>
            <a:r>
              <a:rPr lang="en-GB" i="1" dirty="0"/>
              <a:t>an </a:t>
            </a:r>
            <a:r>
              <a:rPr lang="en-GB" i="1" dirty="0">
                <a:solidFill>
                  <a:schemeClr val="accent1"/>
                </a:solidFill>
              </a:rPr>
              <a:t>understanding</a:t>
            </a:r>
            <a:r>
              <a:rPr lang="en-GB" i="1" dirty="0"/>
              <a:t> that the freedom to choose and hold other faiths and beliefs is protected in law;</a:t>
            </a:r>
          </a:p>
          <a:p>
            <a:pPr lvl="2"/>
            <a:r>
              <a:rPr lang="en-GB" i="1" dirty="0"/>
              <a:t>an </a:t>
            </a:r>
            <a:r>
              <a:rPr lang="en-GB" i="1" dirty="0">
                <a:solidFill>
                  <a:schemeClr val="accent1"/>
                </a:solidFill>
              </a:rPr>
              <a:t>acceptance</a:t>
            </a:r>
            <a:r>
              <a:rPr lang="en-GB" i="1" dirty="0"/>
              <a:t> that other people having different faiths or beliefs to oneself (or having none) should be accepted and tolerated, and should not be the cause of prejudicial or discriminatory behaviour; and</a:t>
            </a:r>
          </a:p>
          <a:p>
            <a:pPr lvl="2"/>
            <a:r>
              <a:rPr lang="en-GB" i="1" dirty="0"/>
              <a:t>an </a:t>
            </a:r>
            <a:r>
              <a:rPr lang="en-GB" i="1" dirty="0">
                <a:solidFill>
                  <a:schemeClr val="accent1"/>
                </a:solidFill>
              </a:rPr>
              <a:t>understanding</a:t>
            </a:r>
            <a:r>
              <a:rPr lang="en-GB" i="1" dirty="0"/>
              <a:t> of the importance of identifying and combatting discrimination.”</a:t>
            </a:r>
          </a:p>
          <a:p>
            <a:r>
              <a:rPr lang="en-GB" dirty="0"/>
              <a:t>‘Guidance: Plan your relationships, sex and health curriculum’ (</a:t>
            </a:r>
            <a:r>
              <a:rPr lang="en-GB" dirty="0">
                <a:hlinkClick r:id="rId3"/>
              </a:rPr>
              <a:t>DfE, 2020</a:t>
            </a:r>
            <a:r>
              <a:rPr lang="en-GB" dirty="0"/>
              <a:t>):</a:t>
            </a:r>
          </a:p>
          <a:p>
            <a:pPr lvl="1"/>
            <a:r>
              <a:rPr lang="en-GB" i="1" dirty="0"/>
              <a:t>“Schools should not under any circumstances use resources produced by organisations that take </a:t>
            </a:r>
            <a:r>
              <a:rPr lang="en-GB" i="1" dirty="0">
                <a:solidFill>
                  <a:schemeClr val="accent1"/>
                </a:solidFill>
              </a:rPr>
              <a:t>extreme political stances </a:t>
            </a:r>
            <a:r>
              <a:rPr lang="en-GB" i="1" dirty="0"/>
              <a:t>on matters. Examples of extreme political stances include … </a:t>
            </a:r>
            <a:r>
              <a:rPr lang="en-GB" i="1" dirty="0">
                <a:solidFill>
                  <a:schemeClr val="accent1"/>
                </a:solidFill>
              </a:rPr>
              <a:t>a publicly stated desire to abolish or overthrow </a:t>
            </a:r>
            <a:r>
              <a:rPr lang="en-GB" i="1" dirty="0"/>
              <a:t>democracy, </a:t>
            </a:r>
            <a:r>
              <a:rPr lang="en-GB" i="1" dirty="0">
                <a:solidFill>
                  <a:schemeClr val="accent1"/>
                </a:solidFill>
              </a:rPr>
              <a:t>capitalism</a:t>
            </a:r>
            <a:r>
              <a:rPr lang="en-GB" i="1" dirty="0"/>
              <a:t>, or to end free and fair elections …”</a:t>
            </a:r>
          </a:p>
          <a:p>
            <a:endParaRPr lang="en-GB" dirty="0"/>
          </a:p>
        </p:txBody>
      </p:sp>
    </p:spTree>
    <p:extLst>
      <p:ext uri="{BB962C8B-B14F-4D97-AF65-F5344CB8AC3E}">
        <p14:creationId xmlns:p14="http://schemas.microsoft.com/office/powerpoint/2010/main" val="213903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fontScale="90000"/>
          </a:bodyPr>
          <a:lstStyle/>
          <a:p>
            <a:r>
              <a:rPr lang="en-GB" dirty="0"/>
              <a:t>National Curriculum Programmes of Study</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normAutofit/>
          </a:bodyPr>
          <a:lstStyle/>
          <a:p>
            <a:r>
              <a:rPr lang="en-GB" dirty="0"/>
              <a:t>National Curriculum (2007) programmes of study:</a:t>
            </a:r>
          </a:p>
          <a:p>
            <a:pPr lvl="1"/>
            <a:r>
              <a:rPr lang="en-GB" i="1" dirty="0">
                <a:solidFill>
                  <a:schemeClr val="tx1"/>
                </a:solidFill>
              </a:rPr>
              <a:t>“… </a:t>
            </a:r>
            <a:r>
              <a:rPr lang="en-GB" i="1" dirty="0">
                <a:solidFill>
                  <a:srgbClr val="C00000"/>
                </a:solidFill>
              </a:rPr>
              <a:t>Mathematics equips pupils with uniquely powerful ways to describe, analyse and change the world</a:t>
            </a:r>
            <a:r>
              <a:rPr lang="en-GB" i="1" dirty="0"/>
              <a:t>. It can stimulate moments of pleasure and wonder for all pupils when they solve a problem for the first time, discover a more elegant solution, or notice hidden connections. …”</a:t>
            </a:r>
          </a:p>
          <a:p>
            <a:r>
              <a:rPr lang="en-GB" dirty="0"/>
              <a:t>National Curriculum (2014) programmes of study:</a:t>
            </a:r>
          </a:p>
          <a:p>
            <a:pPr lvl="1"/>
            <a:r>
              <a:rPr lang="en-GB" i="1" dirty="0"/>
              <a:t>“… A </a:t>
            </a:r>
            <a:r>
              <a:rPr lang="en-GB" i="1" dirty="0">
                <a:solidFill>
                  <a:srgbClr val="C00000"/>
                </a:solidFill>
              </a:rPr>
              <a:t>high-quality mathematics education</a:t>
            </a:r>
            <a:r>
              <a:rPr lang="en-GB" i="1" dirty="0"/>
              <a:t> therefore provides a </a:t>
            </a:r>
            <a:r>
              <a:rPr lang="en-GB" i="1" dirty="0">
                <a:solidFill>
                  <a:srgbClr val="C00000"/>
                </a:solidFill>
              </a:rPr>
              <a:t>foundation for understanding the world</a:t>
            </a:r>
            <a:r>
              <a:rPr lang="en-GB" i="1" dirty="0"/>
              <a:t>, the ability to reason mathematically, an appreciation of the beauty and power of mathematics, and a sense of enjoyment and curiosity about the subject. …”</a:t>
            </a:r>
          </a:p>
          <a:p>
            <a:pPr lvl="1"/>
            <a:r>
              <a:rPr lang="en-GB" dirty="0"/>
              <a:t>The sections on ‘</a:t>
            </a:r>
            <a:r>
              <a:rPr lang="en-GB" dirty="0">
                <a:solidFill>
                  <a:schemeClr val="accent1"/>
                </a:solidFill>
              </a:rPr>
              <a:t>key concepts</a:t>
            </a:r>
            <a:r>
              <a:rPr lang="en-GB" dirty="0"/>
              <a:t>’, </a:t>
            </a:r>
            <a:r>
              <a:rPr lang="en-GB" dirty="0">
                <a:solidFill>
                  <a:schemeClr val="accent1"/>
                </a:solidFill>
              </a:rPr>
              <a:t>key processes</a:t>
            </a:r>
            <a:r>
              <a:rPr lang="en-GB" dirty="0"/>
              <a:t>’ and ‘</a:t>
            </a:r>
            <a:r>
              <a:rPr lang="en-GB" dirty="0">
                <a:solidFill>
                  <a:schemeClr val="accent1"/>
                </a:solidFill>
              </a:rPr>
              <a:t>curriculum opportunities</a:t>
            </a:r>
            <a:r>
              <a:rPr lang="en-GB" dirty="0"/>
              <a:t>’ from the 2007 National Curriculum were </a:t>
            </a:r>
            <a:r>
              <a:rPr lang="en-GB" dirty="0">
                <a:solidFill>
                  <a:schemeClr val="accent1"/>
                </a:solidFill>
              </a:rPr>
              <a:t>removed</a:t>
            </a:r>
            <a:r>
              <a:rPr lang="en-GB" dirty="0"/>
              <a:t> from the 2014 version – including:</a:t>
            </a:r>
          </a:p>
          <a:p>
            <a:pPr lvl="2"/>
            <a:r>
              <a:rPr lang="en-GB" i="1" dirty="0"/>
              <a:t>“Creativity … </a:t>
            </a:r>
            <a:r>
              <a:rPr lang="en-GB" i="1" dirty="0">
                <a:solidFill>
                  <a:schemeClr val="accent1"/>
                </a:solidFill>
              </a:rPr>
              <a:t>Posing questions </a:t>
            </a:r>
            <a:r>
              <a:rPr lang="en-GB" i="1" dirty="0"/>
              <a:t>and </a:t>
            </a:r>
            <a:r>
              <a:rPr lang="en-GB" i="1" dirty="0">
                <a:solidFill>
                  <a:schemeClr val="accent1"/>
                </a:solidFill>
              </a:rPr>
              <a:t>developing convincing arguments </a:t>
            </a:r>
            <a:r>
              <a:rPr lang="en-GB" i="1" dirty="0"/>
              <a:t>…</a:t>
            </a:r>
          </a:p>
          <a:p>
            <a:pPr lvl="2"/>
            <a:r>
              <a:rPr lang="en-GB" i="1" dirty="0"/>
              <a:t>Applications and implications … Recognising the </a:t>
            </a:r>
            <a:r>
              <a:rPr lang="en-GB" i="1" dirty="0">
                <a:solidFill>
                  <a:schemeClr val="accent1"/>
                </a:solidFill>
              </a:rPr>
              <a:t>rich historical and cultural roots of mathematics </a:t>
            </a:r>
            <a:r>
              <a:rPr lang="en-GB" i="1" dirty="0"/>
              <a:t>… Engaging in mathematics as an </a:t>
            </a:r>
            <a:r>
              <a:rPr lang="en-GB" i="1" dirty="0">
                <a:solidFill>
                  <a:schemeClr val="accent1"/>
                </a:solidFill>
              </a:rPr>
              <a:t>interesting and worthwhile activity </a:t>
            </a:r>
            <a:r>
              <a:rPr lang="en-GB" i="1" dirty="0"/>
              <a:t>…</a:t>
            </a:r>
          </a:p>
          <a:p>
            <a:pPr lvl="2"/>
            <a:r>
              <a:rPr lang="en-GB" i="1" dirty="0"/>
              <a:t>Critical understanding … Recognising the </a:t>
            </a:r>
            <a:r>
              <a:rPr lang="en-GB" i="1" dirty="0">
                <a:solidFill>
                  <a:schemeClr val="accent1"/>
                </a:solidFill>
              </a:rPr>
              <a:t>limitations &amp; scope of a model or representation</a:t>
            </a:r>
          </a:p>
          <a:p>
            <a:pPr lvl="2"/>
            <a:r>
              <a:rPr lang="en-GB" i="1" dirty="0"/>
              <a:t>... Curriculum opportunities … work on </a:t>
            </a:r>
            <a:r>
              <a:rPr lang="en-GB" i="1" dirty="0">
                <a:solidFill>
                  <a:schemeClr val="accent1"/>
                </a:solidFill>
              </a:rPr>
              <a:t>open and closed </a:t>
            </a:r>
            <a:r>
              <a:rPr lang="en-GB" i="1" dirty="0"/>
              <a:t>tasks in a </a:t>
            </a:r>
            <a:r>
              <a:rPr lang="en-GB" i="1" dirty="0">
                <a:solidFill>
                  <a:schemeClr val="accent1"/>
                </a:solidFill>
              </a:rPr>
              <a:t>variety of real and abstract contexts</a:t>
            </a:r>
            <a:r>
              <a:rPr lang="en-GB" i="1" dirty="0"/>
              <a:t> … </a:t>
            </a:r>
            <a:r>
              <a:rPr lang="en-GB" i="1" dirty="0">
                <a:solidFill>
                  <a:schemeClr val="accent1"/>
                </a:solidFill>
              </a:rPr>
              <a:t>work collaboratively </a:t>
            </a:r>
            <a:r>
              <a:rPr lang="en-GB" i="1" dirty="0"/>
              <a:t>as well as </a:t>
            </a:r>
            <a:r>
              <a:rPr lang="en-GB" i="1" dirty="0">
                <a:solidFill>
                  <a:schemeClr val="accent1"/>
                </a:solidFill>
              </a:rPr>
              <a:t>independently</a:t>
            </a:r>
            <a:r>
              <a:rPr lang="en-GB" i="1" dirty="0"/>
              <a:t> …</a:t>
            </a:r>
          </a:p>
          <a:p>
            <a:pPr lvl="2"/>
            <a:endParaRPr lang="en-GB" i="1" dirty="0"/>
          </a:p>
          <a:p>
            <a:pPr lvl="2"/>
            <a:endParaRPr lang="en-GB" i="1" dirty="0"/>
          </a:p>
          <a:p>
            <a:pPr lvl="2"/>
            <a:endParaRPr lang="en-GB" i="1" dirty="0"/>
          </a:p>
        </p:txBody>
      </p:sp>
    </p:spTree>
    <p:extLst>
      <p:ext uri="{BB962C8B-B14F-4D97-AF65-F5344CB8AC3E}">
        <p14:creationId xmlns:p14="http://schemas.microsoft.com/office/powerpoint/2010/main" val="406496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Some historical context</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normAutofit fontScale="92500" lnSpcReduction="10000"/>
          </a:bodyPr>
          <a:lstStyle/>
          <a:p>
            <a:r>
              <a:rPr lang="en-GB" dirty="0">
                <a:solidFill>
                  <a:srgbClr val="0070C0"/>
                </a:solidFill>
              </a:rPr>
              <a:t>Includes personal reflections (Pete started teaching in London in 1987)</a:t>
            </a:r>
          </a:p>
          <a:p>
            <a:r>
              <a:rPr lang="en-GB" b="1" dirty="0"/>
              <a:t>1987</a:t>
            </a:r>
            <a:r>
              <a:rPr lang="en-GB" dirty="0"/>
              <a:t>: </a:t>
            </a:r>
            <a:r>
              <a:rPr lang="en-GB" dirty="0">
                <a:hlinkClick r:id="rId2"/>
              </a:rPr>
              <a:t>Section 28 </a:t>
            </a:r>
            <a:r>
              <a:rPr lang="en-GB" dirty="0"/>
              <a:t>of the Local Authority Act:</a:t>
            </a:r>
          </a:p>
          <a:p>
            <a:pPr lvl="1"/>
            <a:r>
              <a:rPr lang="en-GB" dirty="0"/>
              <a:t>prohibited local authorities from </a:t>
            </a:r>
            <a:r>
              <a:rPr lang="en-GB" i="1" dirty="0"/>
              <a:t>“promoting the teaching in any maintained school of the acceptability of homosexuality as a pretended family relationship”</a:t>
            </a:r>
          </a:p>
          <a:p>
            <a:pPr lvl="1"/>
            <a:r>
              <a:rPr lang="en-GB" dirty="0">
                <a:solidFill>
                  <a:srgbClr val="0070C0"/>
                </a:solidFill>
              </a:rPr>
              <a:t>Climate of insecurity amongst teachers – wary about tackling ‘controversial’ issues</a:t>
            </a:r>
            <a:r>
              <a:rPr lang="en-GB" dirty="0"/>
              <a:t>;</a:t>
            </a:r>
          </a:p>
          <a:p>
            <a:pPr lvl="1"/>
            <a:r>
              <a:rPr lang="en-GB" dirty="0"/>
              <a:t>Section 28 repealed in 2003 (2000 in Scotland).</a:t>
            </a:r>
          </a:p>
          <a:p>
            <a:r>
              <a:rPr lang="en-GB" b="1" dirty="0"/>
              <a:t>2002</a:t>
            </a:r>
            <a:r>
              <a:rPr lang="en-GB" dirty="0"/>
              <a:t>: </a:t>
            </a:r>
            <a:r>
              <a:rPr lang="en-GB" dirty="0">
                <a:hlinkClick r:id="rId3"/>
              </a:rPr>
              <a:t>Citizenship</a:t>
            </a:r>
            <a:r>
              <a:rPr lang="en-GB" dirty="0"/>
              <a:t> became a statutory National Curriculum subject:</a:t>
            </a:r>
          </a:p>
          <a:p>
            <a:pPr lvl="1"/>
            <a:r>
              <a:rPr lang="en-GB" dirty="0"/>
              <a:t>Remains </a:t>
            </a:r>
            <a:r>
              <a:rPr lang="en-GB" dirty="0">
                <a:solidFill>
                  <a:schemeClr val="accent1"/>
                </a:solidFill>
              </a:rPr>
              <a:t>statutory (secondary) and non-statutory (primary) subject</a:t>
            </a:r>
            <a:r>
              <a:rPr lang="en-GB" dirty="0"/>
              <a:t> in 2014 National Curriculum (which only </a:t>
            </a:r>
            <a:r>
              <a:rPr lang="en-GB" dirty="0">
                <a:solidFill>
                  <a:schemeClr val="accent1"/>
                </a:solidFill>
              </a:rPr>
              <a:t>local authority maintained schools </a:t>
            </a:r>
            <a:r>
              <a:rPr lang="en-GB" dirty="0"/>
              <a:t>are obliged to follow);</a:t>
            </a:r>
          </a:p>
          <a:p>
            <a:pPr lvl="1"/>
            <a:r>
              <a:rPr lang="en-GB" dirty="0">
                <a:solidFill>
                  <a:srgbClr val="0070C0"/>
                </a:solidFill>
              </a:rPr>
              <a:t>Gave confidence to teachers to tackle ‘controversial’ and social justice issues</a:t>
            </a:r>
            <a:r>
              <a:rPr lang="en-GB" dirty="0"/>
              <a:t>;</a:t>
            </a:r>
          </a:p>
          <a:p>
            <a:r>
              <a:rPr lang="en-GB" b="1" dirty="0"/>
              <a:t>2002</a:t>
            </a:r>
            <a:r>
              <a:rPr lang="en-GB" dirty="0"/>
              <a:t>: SMSC introduced through legislation (*see previous slides):</a:t>
            </a:r>
          </a:p>
          <a:p>
            <a:pPr lvl="1"/>
            <a:r>
              <a:rPr lang="en-GB" dirty="0"/>
              <a:t>Note </a:t>
            </a:r>
            <a:r>
              <a:rPr lang="en-GB" dirty="0">
                <a:solidFill>
                  <a:schemeClr val="accent1"/>
                </a:solidFill>
              </a:rPr>
              <a:t>all schools in England </a:t>
            </a:r>
            <a:r>
              <a:rPr lang="en-GB" dirty="0"/>
              <a:t>are required to </a:t>
            </a:r>
            <a:r>
              <a:rPr lang="en-GB" dirty="0">
                <a:solidFill>
                  <a:schemeClr val="accent1"/>
                </a:solidFill>
              </a:rPr>
              <a:t>promote students’ SMSC development</a:t>
            </a:r>
            <a:r>
              <a:rPr lang="en-GB" dirty="0"/>
              <a:t>;</a:t>
            </a:r>
          </a:p>
          <a:p>
            <a:pPr lvl="1"/>
            <a:r>
              <a:rPr lang="en-GB" dirty="0">
                <a:solidFill>
                  <a:srgbClr val="0070C0"/>
                </a:solidFill>
              </a:rPr>
              <a:t>Became common to expect teachers in all subjects to address SMSC in lessons;</a:t>
            </a:r>
          </a:p>
          <a:p>
            <a:r>
              <a:rPr lang="en-GB" b="1" dirty="0">
                <a:solidFill>
                  <a:schemeClr val="tx1"/>
                </a:solidFill>
              </a:rPr>
              <a:t>2007/2014: </a:t>
            </a:r>
            <a:r>
              <a:rPr lang="en-GB" dirty="0">
                <a:solidFill>
                  <a:srgbClr val="0070C0"/>
                </a:solidFill>
              </a:rPr>
              <a:t>Watering down of TMSJ opportunities in National Curriculum </a:t>
            </a:r>
            <a:r>
              <a:rPr lang="en-GB" dirty="0"/>
              <a:t>(*).</a:t>
            </a:r>
            <a:endParaRPr lang="en-GB" dirty="0">
              <a:solidFill>
                <a:srgbClr val="0070C0"/>
              </a:solidFill>
            </a:endParaRPr>
          </a:p>
          <a:p>
            <a:r>
              <a:rPr lang="en-GB" b="1" dirty="0"/>
              <a:t>2016</a:t>
            </a:r>
            <a:r>
              <a:rPr lang="en-GB" dirty="0"/>
              <a:t>: Guidance on </a:t>
            </a:r>
            <a:r>
              <a:rPr lang="en-GB" i="1" dirty="0">
                <a:solidFill>
                  <a:schemeClr val="accent1"/>
                </a:solidFill>
              </a:rPr>
              <a:t>Fundamental British values </a:t>
            </a:r>
            <a:r>
              <a:rPr lang="en-GB" dirty="0"/>
              <a:t>issued to </a:t>
            </a:r>
            <a:r>
              <a:rPr lang="en-GB" dirty="0">
                <a:solidFill>
                  <a:schemeClr val="accent1"/>
                </a:solidFill>
              </a:rPr>
              <a:t>maintained</a:t>
            </a:r>
            <a:r>
              <a:rPr lang="en-GB" dirty="0"/>
              <a:t> schools (*):</a:t>
            </a:r>
          </a:p>
          <a:p>
            <a:pPr lvl="1"/>
            <a:r>
              <a:rPr lang="en-GB" dirty="0"/>
              <a:t>Shifted focus of SMSC towards FBV (original SMSC guidance difficult to locate);</a:t>
            </a:r>
          </a:p>
          <a:p>
            <a:pPr lvl="1"/>
            <a:r>
              <a:rPr lang="en-GB" dirty="0">
                <a:solidFill>
                  <a:srgbClr val="0070C0"/>
                </a:solidFill>
              </a:rPr>
              <a:t>Reduced expectation on teachers to address SMSC in every subject.</a:t>
            </a:r>
          </a:p>
        </p:txBody>
      </p:sp>
    </p:spTree>
    <p:extLst>
      <p:ext uri="{BB962C8B-B14F-4D97-AF65-F5344CB8AC3E}">
        <p14:creationId xmlns:p14="http://schemas.microsoft.com/office/powerpoint/2010/main" val="370006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Experiences from collaborative research</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lstStyle/>
          <a:p>
            <a:r>
              <a:rPr lang="en-GB" dirty="0"/>
              <a:t>I have presented findings from two projects at previous BSRLM conferences:</a:t>
            </a:r>
          </a:p>
          <a:p>
            <a:pPr lvl="1"/>
            <a:r>
              <a:rPr lang="en-GB" dirty="0"/>
              <a:t>The </a:t>
            </a:r>
            <a:r>
              <a:rPr lang="en-GB" dirty="0">
                <a:hlinkClick r:id="rId2"/>
              </a:rPr>
              <a:t>Teaching Maths for Social Justice </a:t>
            </a:r>
            <a:r>
              <a:rPr lang="en-GB" dirty="0"/>
              <a:t>research project;</a:t>
            </a:r>
          </a:p>
          <a:p>
            <a:pPr lvl="1"/>
            <a:r>
              <a:rPr lang="en-GB" dirty="0"/>
              <a:t>The </a:t>
            </a:r>
            <a:r>
              <a:rPr lang="en-GB" dirty="0">
                <a:hlinkClick r:id="rId3"/>
              </a:rPr>
              <a:t>Visible Maths Pedagogy </a:t>
            </a:r>
            <a:r>
              <a:rPr lang="en-GB" dirty="0"/>
              <a:t>research project.</a:t>
            </a:r>
          </a:p>
          <a:p>
            <a:r>
              <a:rPr lang="en-GB" dirty="0"/>
              <a:t>Findings from both projects included:</a:t>
            </a:r>
          </a:p>
          <a:p>
            <a:pPr lvl="1"/>
            <a:r>
              <a:rPr lang="en-GB" dirty="0"/>
              <a:t>A significant </a:t>
            </a:r>
            <a:r>
              <a:rPr lang="en-GB" dirty="0">
                <a:solidFill>
                  <a:schemeClr val="accent1"/>
                </a:solidFill>
              </a:rPr>
              <a:t>impact</a:t>
            </a:r>
            <a:r>
              <a:rPr lang="en-GB" dirty="0"/>
              <a:t> on teacher researchers’ </a:t>
            </a:r>
            <a:r>
              <a:rPr lang="en-GB" dirty="0">
                <a:solidFill>
                  <a:schemeClr val="accent1"/>
                </a:solidFill>
              </a:rPr>
              <a:t>thinking and practice</a:t>
            </a:r>
            <a:r>
              <a:rPr lang="en-GB" dirty="0"/>
              <a:t>;</a:t>
            </a:r>
          </a:p>
          <a:p>
            <a:pPr lvl="1"/>
            <a:r>
              <a:rPr lang="en-GB" dirty="0"/>
              <a:t>The development of </a:t>
            </a:r>
            <a:r>
              <a:rPr lang="en-GB" dirty="0">
                <a:solidFill>
                  <a:schemeClr val="accent1"/>
                </a:solidFill>
              </a:rPr>
              <a:t>practical strategies </a:t>
            </a:r>
            <a:r>
              <a:rPr lang="en-GB" dirty="0"/>
              <a:t>for </a:t>
            </a:r>
            <a:r>
              <a:rPr lang="en-GB" dirty="0">
                <a:solidFill>
                  <a:schemeClr val="accent1"/>
                </a:solidFill>
              </a:rPr>
              <a:t>translating theories relating to equity and social justice into practice</a:t>
            </a:r>
            <a:r>
              <a:rPr lang="en-GB" dirty="0"/>
              <a:t> in mathematics classrooms;</a:t>
            </a:r>
          </a:p>
          <a:p>
            <a:pPr lvl="1"/>
            <a:r>
              <a:rPr lang="en-GB" dirty="0"/>
              <a:t>A positive impact on </a:t>
            </a:r>
            <a:r>
              <a:rPr lang="en-GB" dirty="0">
                <a:solidFill>
                  <a:schemeClr val="accent1"/>
                </a:solidFill>
              </a:rPr>
              <a:t>students’ engagement </a:t>
            </a:r>
            <a:r>
              <a:rPr lang="en-GB" dirty="0"/>
              <a:t>with, and </a:t>
            </a:r>
            <a:r>
              <a:rPr lang="en-GB" dirty="0">
                <a:solidFill>
                  <a:schemeClr val="accent1"/>
                </a:solidFill>
              </a:rPr>
              <a:t>attitudes towards, mathematics</a:t>
            </a:r>
            <a:r>
              <a:rPr lang="en-GB" dirty="0"/>
              <a:t> (particularly for </a:t>
            </a:r>
            <a:r>
              <a:rPr lang="en-GB" dirty="0">
                <a:solidFill>
                  <a:schemeClr val="accent1"/>
                </a:solidFill>
              </a:rPr>
              <a:t>disadvantaged</a:t>
            </a:r>
            <a:r>
              <a:rPr lang="en-GB" dirty="0"/>
              <a:t> and previously </a:t>
            </a:r>
            <a:r>
              <a:rPr lang="en-GB" dirty="0">
                <a:solidFill>
                  <a:schemeClr val="accent1"/>
                </a:solidFill>
              </a:rPr>
              <a:t>alienated</a:t>
            </a:r>
            <a:r>
              <a:rPr lang="en-GB" dirty="0"/>
              <a:t> students).</a:t>
            </a:r>
          </a:p>
          <a:p>
            <a:r>
              <a:rPr lang="en-GB" dirty="0"/>
              <a:t>Factors that enabled teacher researchers to overcome constraints:</a:t>
            </a:r>
          </a:p>
          <a:p>
            <a:pPr lvl="1"/>
            <a:r>
              <a:rPr lang="en-GB" dirty="0"/>
              <a:t>Establishment of </a:t>
            </a:r>
            <a:r>
              <a:rPr lang="en-GB" dirty="0">
                <a:solidFill>
                  <a:schemeClr val="accent1"/>
                </a:solidFill>
              </a:rPr>
              <a:t>mutually supportive networks </a:t>
            </a:r>
            <a:r>
              <a:rPr lang="en-GB" dirty="0"/>
              <a:t>of </a:t>
            </a:r>
            <a:r>
              <a:rPr lang="en-GB" dirty="0">
                <a:solidFill>
                  <a:schemeClr val="accent1"/>
                </a:solidFill>
              </a:rPr>
              <a:t>teacher/academic researchers</a:t>
            </a:r>
            <a:r>
              <a:rPr lang="en-GB" dirty="0"/>
              <a:t>;</a:t>
            </a:r>
          </a:p>
          <a:p>
            <a:pPr lvl="1"/>
            <a:r>
              <a:rPr lang="en-GB" dirty="0"/>
              <a:t>A </a:t>
            </a:r>
            <a:r>
              <a:rPr lang="en-GB" dirty="0">
                <a:solidFill>
                  <a:schemeClr val="accent1"/>
                </a:solidFill>
              </a:rPr>
              <a:t>collaborative and participatory </a:t>
            </a:r>
            <a:r>
              <a:rPr lang="en-GB" dirty="0"/>
              <a:t>research design facilitating </a:t>
            </a:r>
            <a:r>
              <a:rPr lang="en-GB" dirty="0">
                <a:solidFill>
                  <a:schemeClr val="accent1"/>
                </a:solidFill>
              </a:rPr>
              <a:t>teacher agency</a:t>
            </a:r>
            <a:r>
              <a:rPr lang="en-GB" dirty="0"/>
              <a:t>;</a:t>
            </a:r>
          </a:p>
          <a:p>
            <a:pPr lvl="1"/>
            <a:r>
              <a:rPr lang="en-GB" dirty="0">
                <a:solidFill>
                  <a:schemeClr val="accent1"/>
                </a:solidFill>
              </a:rPr>
              <a:t>Critical reflection </a:t>
            </a:r>
            <a:r>
              <a:rPr lang="en-GB" dirty="0"/>
              <a:t>of practice based on </a:t>
            </a:r>
            <a:r>
              <a:rPr lang="en-GB" dirty="0">
                <a:solidFill>
                  <a:schemeClr val="accent1"/>
                </a:solidFill>
              </a:rPr>
              <a:t>action research cycles and protocols</a:t>
            </a:r>
            <a:r>
              <a:rPr lang="en-GB" dirty="0"/>
              <a:t>;</a:t>
            </a:r>
          </a:p>
          <a:p>
            <a:pPr lvl="1"/>
            <a:r>
              <a:rPr lang="en-GB" dirty="0">
                <a:solidFill>
                  <a:schemeClr val="accent1"/>
                </a:solidFill>
              </a:rPr>
              <a:t>Evaluations</a:t>
            </a:r>
            <a:r>
              <a:rPr lang="en-GB" dirty="0"/>
              <a:t> of teaching ideas and activities based on </a:t>
            </a:r>
            <a:r>
              <a:rPr lang="en-GB" dirty="0">
                <a:solidFill>
                  <a:schemeClr val="accent1"/>
                </a:solidFill>
              </a:rPr>
              <a:t>students’ experiences</a:t>
            </a:r>
            <a:r>
              <a:rPr lang="en-GB" dirty="0"/>
              <a:t>.</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107235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Future opportunities for TMSJ?</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lstStyle/>
          <a:p>
            <a:r>
              <a:rPr lang="en-GB" dirty="0"/>
              <a:t>An idea currently under formulation (planned launch in January 2021):</a:t>
            </a:r>
          </a:p>
          <a:p>
            <a:pPr lvl="1"/>
            <a:r>
              <a:rPr lang="en-GB" dirty="0"/>
              <a:t>Establish a network of </a:t>
            </a:r>
            <a:r>
              <a:rPr lang="en-GB" dirty="0">
                <a:solidFill>
                  <a:schemeClr val="accent1"/>
                </a:solidFill>
              </a:rPr>
              <a:t>Mathematics Teachers for Social Justice</a:t>
            </a:r>
            <a:r>
              <a:rPr lang="en-GB" dirty="0"/>
              <a:t>;</a:t>
            </a:r>
          </a:p>
          <a:p>
            <a:pPr lvl="1"/>
            <a:r>
              <a:rPr lang="en-GB" dirty="0"/>
              <a:t>Initial meeting in Spring 2021 (Saturday morning or twilight) – probably online;</a:t>
            </a:r>
          </a:p>
          <a:p>
            <a:pPr lvl="1"/>
            <a:r>
              <a:rPr lang="en-GB" dirty="0"/>
              <a:t>To be led by mathematics teachers with an interest in SJ with support from teacher educators and academics (teacher-led and research-informed);</a:t>
            </a:r>
          </a:p>
          <a:p>
            <a:pPr lvl="1"/>
            <a:r>
              <a:rPr lang="en-GB" dirty="0"/>
              <a:t>Face-to-face meetings initially to be held in London (funding constraints);</a:t>
            </a:r>
          </a:p>
          <a:p>
            <a:pPr lvl="1"/>
            <a:r>
              <a:rPr lang="en-GB" dirty="0"/>
              <a:t>Subsequent actions and activities likely to include:</a:t>
            </a:r>
          </a:p>
          <a:p>
            <a:pPr lvl="2"/>
            <a:r>
              <a:rPr lang="en-GB" dirty="0"/>
              <a:t>Setting up a website to share good practice via blogs and reports.</a:t>
            </a:r>
          </a:p>
          <a:p>
            <a:pPr lvl="2"/>
            <a:r>
              <a:rPr lang="en-GB" dirty="0"/>
              <a:t>Develop and share teaching ideas/activities amongst group and more widely.</a:t>
            </a:r>
          </a:p>
          <a:p>
            <a:pPr lvl="2"/>
            <a:r>
              <a:rPr lang="en-GB" dirty="0"/>
              <a:t>Establish an online discussion forum to keep in touch and share updates.</a:t>
            </a:r>
          </a:p>
          <a:p>
            <a:pPr lvl="2"/>
            <a:r>
              <a:rPr lang="en-GB" dirty="0"/>
              <a:t>Reading group to meet periodically and engage with relevant research literature.</a:t>
            </a:r>
          </a:p>
          <a:p>
            <a:pPr lvl="2"/>
            <a:r>
              <a:rPr lang="en-GB" dirty="0"/>
              <a:t>Host seminars/workshops (initially at UCL IOE) with invited speakers/facilitators.</a:t>
            </a:r>
          </a:p>
          <a:p>
            <a:pPr lvl="2"/>
            <a:r>
              <a:rPr lang="en-GB" dirty="0"/>
              <a:t>Foster and disseminate collaborative research projects in schools.</a:t>
            </a:r>
          </a:p>
          <a:p>
            <a:pPr lvl="2"/>
            <a:endParaRPr lang="en-GB" dirty="0"/>
          </a:p>
          <a:p>
            <a:pPr lvl="2"/>
            <a:endParaRPr lang="en-GB" dirty="0"/>
          </a:p>
          <a:p>
            <a:pPr lvl="2"/>
            <a:endParaRPr lang="en-GB" dirty="0"/>
          </a:p>
          <a:p>
            <a:pPr lvl="1"/>
            <a:endParaRPr lang="en-GB" dirty="0"/>
          </a:p>
          <a:p>
            <a:pPr lvl="1"/>
            <a:endParaRPr lang="en-GB" dirty="0"/>
          </a:p>
        </p:txBody>
      </p:sp>
    </p:spTree>
    <p:extLst>
      <p:ext uri="{BB962C8B-B14F-4D97-AF65-F5344CB8AC3E}">
        <p14:creationId xmlns:p14="http://schemas.microsoft.com/office/powerpoint/2010/main" val="148306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Questions to prompt discussion</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lstStyle/>
          <a:p>
            <a:r>
              <a:rPr lang="en-GB" sz="2400" dirty="0"/>
              <a:t>How does the policy climate in which a maths teacher works impact on their classroom practice in relation to social justice? </a:t>
            </a:r>
          </a:p>
          <a:p>
            <a:r>
              <a:rPr lang="en-GB" sz="2400" dirty="0"/>
              <a:t>To what extent do differences in the professional standards documents for England and Scotland impact on practice?</a:t>
            </a:r>
          </a:p>
          <a:p>
            <a:r>
              <a:rPr lang="en-GB" sz="2400" dirty="0"/>
              <a:t>What are the implications of the various levels of deregulation of schools in England compared with Local authority run schools in Scotland?</a:t>
            </a:r>
          </a:p>
          <a:p>
            <a:r>
              <a:rPr lang="en-GB" sz="2400" dirty="0"/>
              <a:t>Is it appropriate or even realistic to ask teachers to be neutral when teaching maths in controversial contexts?</a:t>
            </a:r>
          </a:p>
          <a:p>
            <a:endParaRPr lang="en-GB" sz="2400" dirty="0"/>
          </a:p>
          <a:p>
            <a:r>
              <a:rPr lang="en-GB" sz="2400" dirty="0"/>
              <a:t>[copy and paste into chat] </a:t>
            </a:r>
          </a:p>
          <a:p>
            <a:endParaRPr lang="en-GB" dirty="0"/>
          </a:p>
        </p:txBody>
      </p:sp>
    </p:spTree>
    <p:extLst>
      <p:ext uri="{BB962C8B-B14F-4D97-AF65-F5344CB8AC3E}">
        <p14:creationId xmlns:p14="http://schemas.microsoft.com/office/powerpoint/2010/main" val="96415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13C5-993E-41AD-AD85-FCDA3CB225FB}"/>
              </a:ext>
            </a:extLst>
          </p:cNvPr>
          <p:cNvSpPr>
            <a:spLocks noGrp="1"/>
          </p:cNvSpPr>
          <p:nvPr>
            <p:ph type="title"/>
          </p:nvPr>
        </p:nvSpPr>
        <p:spPr>
          <a:xfrm>
            <a:off x="2374233" y="312822"/>
            <a:ext cx="9130380" cy="697831"/>
          </a:xfrm>
        </p:spPr>
        <p:txBody>
          <a:bodyPr>
            <a:normAutofit/>
          </a:bodyPr>
          <a:lstStyle/>
          <a:p>
            <a:r>
              <a:rPr lang="en-GB" dirty="0"/>
              <a:t>More about the CME working group …</a:t>
            </a:r>
          </a:p>
        </p:txBody>
      </p:sp>
      <p:sp>
        <p:nvSpPr>
          <p:cNvPr id="3" name="Content Placeholder 2">
            <a:extLst>
              <a:ext uri="{FF2B5EF4-FFF2-40B4-BE49-F238E27FC236}">
                <a16:creationId xmlns:a16="http://schemas.microsoft.com/office/drawing/2014/main" id="{1ED9FDA6-C8D4-4281-8DD8-E8E88D732CE8}"/>
              </a:ext>
            </a:extLst>
          </p:cNvPr>
          <p:cNvSpPr>
            <a:spLocks noGrp="1"/>
          </p:cNvSpPr>
          <p:nvPr>
            <p:ph idx="1"/>
          </p:nvPr>
        </p:nvSpPr>
        <p:spPr>
          <a:xfrm>
            <a:off x="2382253" y="1147011"/>
            <a:ext cx="9122359" cy="5598694"/>
          </a:xfrm>
          <a:solidFill>
            <a:schemeClr val="bg1"/>
          </a:solidFill>
          <a:ln w="19050">
            <a:solidFill>
              <a:srgbClr val="C00000"/>
            </a:solidFill>
          </a:ln>
          <a:effectLst>
            <a:outerShdw blurRad="50800" dist="38100" dir="2700000" algn="tl" rotWithShape="0">
              <a:prstClr val="black">
                <a:alpha val="40000"/>
              </a:prstClr>
            </a:outerShdw>
          </a:effectLst>
        </p:spPr>
        <p:txBody>
          <a:bodyPr/>
          <a:lstStyle/>
          <a:p>
            <a:r>
              <a:rPr lang="en-GB" sz="2400" i="1" dirty="0"/>
              <a:t>The Critical Maths Education (CME) Working Group (launched in November 2015) is open to all and aims to promote research that brings about positive social change through mathematics education. CME aims to identify and challenge ways in which mathematics is commonly used to maintain the status quo and reproduce inequities in society. It proposes an alternative and empowering conceptualisation of mathematics, which enables people to better understand their social, political and economic situations, and to advocate and bring about changes leading to a more just and equitable society.</a:t>
            </a:r>
          </a:p>
          <a:p>
            <a:endParaRPr lang="en-GB" dirty="0"/>
          </a:p>
        </p:txBody>
      </p:sp>
    </p:spTree>
    <p:extLst>
      <p:ext uri="{BB962C8B-B14F-4D97-AF65-F5344CB8AC3E}">
        <p14:creationId xmlns:p14="http://schemas.microsoft.com/office/powerpoint/2010/main" val="226280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6D5D32-0BC9-48C6-B7F0-A1B62ED85370}"/>
              </a:ext>
            </a:extLst>
          </p:cNvPr>
          <p:cNvSpPr txBox="1"/>
          <p:nvPr/>
        </p:nvSpPr>
        <p:spPr>
          <a:xfrm>
            <a:off x="2020752" y="241658"/>
            <a:ext cx="8915399" cy="82344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Scotland – what’s the same what’s different?</a:t>
            </a:r>
          </a:p>
        </p:txBody>
      </p:sp>
      <p:pic>
        <p:nvPicPr>
          <p:cNvPr id="4" name="Picture 3" descr="Map&#10;&#10;Description automatically generated">
            <a:extLst>
              <a:ext uri="{FF2B5EF4-FFF2-40B4-BE49-F238E27FC236}">
                <a16:creationId xmlns:a16="http://schemas.microsoft.com/office/drawing/2014/main" id="{786319BC-A18B-422B-AB89-EE20719EB9BA}"/>
              </a:ext>
            </a:extLst>
          </p:cNvPr>
          <p:cNvPicPr>
            <a:picLocks noChangeAspect="1"/>
          </p:cNvPicPr>
          <p:nvPr/>
        </p:nvPicPr>
        <p:blipFill rotWithShape="1">
          <a:blip r:embed="rId3"/>
          <a:srcRect t="6595" r="2" b="419"/>
          <a:stretch/>
        </p:blipFill>
        <p:spPr>
          <a:xfrm>
            <a:off x="716550" y="1557032"/>
            <a:ext cx="11294139" cy="4883525"/>
          </a:xfrm>
          <a:prstGeom prst="rect">
            <a:avLst/>
          </a:prstGeom>
          <a:ln w="19050">
            <a:solidFill>
              <a:schemeClr val="tx1"/>
            </a:solidFill>
          </a:ln>
        </p:spPr>
      </p:pic>
    </p:spTree>
    <p:extLst>
      <p:ext uri="{BB962C8B-B14F-4D97-AF65-F5344CB8AC3E}">
        <p14:creationId xmlns:p14="http://schemas.microsoft.com/office/powerpoint/2010/main" val="133178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6C7-59F0-445E-BB51-C27A608C0F3A}"/>
              </a:ext>
            </a:extLst>
          </p:cNvPr>
          <p:cNvSpPr>
            <a:spLocks noGrp="1"/>
          </p:cNvSpPr>
          <p:nvPr>
            <p:ph type="title"/>
          </p:nvPr>
        </p:nvSpPr>
        <p:spPr>
          <a:xfrm>
            <a:off x="2403681" y="284922"/>
            <a:ext cx="8911687" cy="1280890"/>
          </a:xfrm>
        </p:spPr>
        <p:txBody>
          <a:bodyPr>
            <a:normAutofit fontScale="90000"/>
          </a:bodyPr>
          <a:lstStyle/>
          <a:p>
            <a:r>
              <a:rPr lang="en-GB" b="1" dirty="0"/>
              <a:t>The Professional Values and Personal Commitment core to being a teacher are:</a:t>
            </a:r>
            <a:endParaRPr lang="en-GB" dirty="0"/>
          </a:p>
        </p:txBody>
      </p:sp>
      <p:sp>
        <p:nvSpPr>
          <p:cNvPr id="3" name="Content Placeholder 2">
            <a:extLst>
              <a:ext uri="{FF2B5EF4-FFF2-40B4-BE49-F238E27FC236}">
                <a16:creationId xmlns:a16="http://schemas.microsoft.com/office/drawing/2014/main" id="{CF3B7B88-CC57-4E35-8660-0891A7809241}"/>
              </a:ext>
            </a:extLst>
          </p:cNvPr>
          <p:cNvSpPr>
            <a:spLocks noGrp="1"/>
          </p:cNvSpPr>
          <p:nvPr>
            <p:ph idx="1"/>
          </p:nvPr>
        </p:nvSpPr>
        <p:spPr>
          <a:xfrm>
            <a:off x="2403681" y="1414670"/>
            <a:ext cx="8915400" cy="5158408"/>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b="1" dirty="0"/>
              <a:t>Social justice </a:t>
            </a:r>
          </a:p>
          <a:p>
            <a:pPr marL="0" indent="0">
              <a:buNone/>
            </a:pPr>
            <a:r>
              <a:rPr lang="en-GB" dirty="0"/>
              <a:t>• Embracing locally and globally the educational and social values of </a:t>
            </a:r>
            <a:r>
              <a:rPr lang="en-GB" dirty="0">
                <a:highlight>
                  <a:srgbClr val="FFFF00"/>
                </a:highlight>
              </a:rPr>
              <a:t>sustainability, equality and justice </a:t>
            </a:r>
            <a:r>
              <a:rPr lang="en-GB" dirty="0"/>
              <a:t>and recognising the rights and responsibilities of future as well as current generations. </a:t>
            </a:r>
          </a:p>
          <a:p>
            <a:pPr marL="0" indent="0">
              <a:buNone/>
            </a:pPr>
            <a:r>
              <a:rPr lang="en-GB" dirty="0"/>
              <a:t>• Committing to the principles of democracy and </a:t>
            </a:r>
            <a:r>
              <a:rPr lang="en-GB" dirty="0">
                <a:highlight>
                  <a:srgbClr val="FFFF00"/>
                </a:highlight>
              </a:rPr>
              <a:t>social justice </a:t>
            </a:r>
            <a:r>
              <a:rPr lang="en-GB" dirty="0"/>
              <a:t>through fair, transparent, inclusive and sustainable policies and practices in relation to: age, disability, gender and gender identity, race, ethnicity, religion and belief and sexual orientation. </a:t>
            </a:r>
          </a:p>
          <a:p>
            <a:pPr marL="0" indent="0">
              <a:buNone/>
            </a:pPr>
            <a:r>
              <a:rPr lang="en-GB" dirty="0"/>
              <a:t>• Valuing as well as respecting social, cultural and ecological diversity and promoting the principles and practices of local and </a:t>
            </a:r>
            <a:r>
              <a:rPr lang="en-GB" dirty="0">
                <a:highlight>
                  <a:srgbClr val="FFFF00"/>
                </a:highlight>
              </a:rPr>
              <a:t>global citizenship </a:t>
            </a:r>
            <a:r>
              <a:rPr lang="en-GB" dirty="0"/>
              <a:t>for all learners. </a:t>
            </a:r>
          </a:p>
          <a:p>
            <a:pPr marL="0" indent="0">
              <a:buNone/>
            </a:pPr>
            <a:r>
              <a:rPr lang="en-GB" dirty="0"/>
              <a:t>• Demonstrating a commitment to </a:t>
            </a:r>
            <a:r>
              <a:rPr lang="en-GB" dirty="0">
                <a:highlight>
                  <a:srgbClr val="FFFF00"/>
                </a:highlight>
              </a:rPr>
              <a:t>engaging learners in real world issues </a:t>
            </a:r>
            <a:r>
              <a:rPr lang="en-GB" dirty="0"/>
              <a:t>to enhance learning experiences and outcomes, and to encourage learning our way to a better future. Standards for Registration Dec 2012 5 </a:t>
            </a:r>
          </a:p>
          <a:p>
            <a:pPr marL="0" indent="0">
              <a:buNone/>
            </a:pPr>
            <a:r>
              <a:rPr lang="en-GB" dirty="0"/>
              <a:t>• </a:t>
            </a:r>
            <a:r>
              <a:rPr lang="en-GB" dirty="0">
                <a:highlight>
                  <a:srgbClr val="FFFF00"/>
                </a:highlight>
              </a:rPr>
              <a:t>Respecting the rights of all learners </a:t>
            </a:r>
            <a:r>
              <a:rPr lang="en-GB" dirty="0"/>
              <a:t>as outlined in the United Nations Convention on the Rights of the Child (UNCRC) and their entitlement to be included in decisions regarding their learning experiences and have all aspects of their well-being developed and supported.</a:t>
            </a:r>
          </a:p>
          <a:p>
            <a:endParaRPr lang="en-GB" dirty="0"/>
          </a:p>
          <a:p>
            <a:endParaRPr lang="en-GB" dirty="0"/>
          </a:p>
        </p:txBody>
      </p:sp>
      <p:pic>
        <p:nvPicPr>
          <p:cNvPr id="4" name="Picture 3">
            <a:extLst>
              <a:ext uri="{FF2B5EF4-FFF2-40B4-BE49-F238E27FC236}">
                <a16:creationId xmlns:a16="http://schemas.microsoft.com/office/drawing/2014/main" id="{03E9B7FF-B7EF-41C9-A9FA-82CD5A74AE7D}"/>
              </a:ext>
            </a:extLst>
          </p:cNvPr>
          <p:cNvPicPr>
            <a:picLocks noChangeAspect="1"/>
          </p:cNvPicPr>
          <p:nvPr/>
        </p:nvPicPr>
        <p:blipFill>
          <a:blip r:embed="rId3"/>
          <a:stretch>
            <a:fillRect/>
          </a:stretch>
        </p:blipFill>
        <p:spPr>
          <a:xfrm>
            <a:off x="10958235" y="195791"/>
            <a:ext cx="1009791" cy="895475"/>
          </a:xfrm>
          <a:prstGeom prst="rect">
            <a:avLst/>
          </a:prstGeom>
        </p:spPr>
      </p:pic>
      <p:sp>
        <p:nvSpPr>
          <p:cNvPr id="5" name="TextBox 4">
            <a:extLst>
              <a:ext uri="{FF2B5EF4-FFF2-40B4-BE49-F238E27FC236}">
                <a16:creationId xmlns:a16="http://schemas.microsoft.com/office/drawing/2014/main" id="{EC18307C-9766-4AC1-9238-9D1B978A3C99}"/>
              </a:ext>
            </a:extLst>
          </p:cNvPr>
          <p:cNvSpPr txBox="1"/>
          <p:nvPr/>
        </p:nvSpPr>
        <p:spPr>
          <a:xfrm>
            <a:off x="5526157" y="2336953"/>
            <a:ext cx="569843" cy="1280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651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41FB-DFC9-4CCA-AC40-223C74400F68}"/>
              </a:ext>
            </a:extLst>
          </p:cNvPr>
          <p:cNvSpPr>
            <a:spLocks noGrp="1"/>
          </p:cNvSpPr>
          <p:nvPr>
            <p:ph type="title"/>
          </p:nvPr>
        </p:nvSpPr>
        <p:spPr>
          <a:xfrm>
            <a:off x="1610141" y="208612"/>
            <a:ext cx="10277060" cy="1003962"/>
          </a:xfrm>
        </p:spPr>
        <p:txBody>
          <a:bodyPr>
            <a:normAutofit/>
          </a:bodyPr>
          <a:lstStyle/>
          <a:p>
            <a:r>
              <a:rPr lang="en-GB" sz="2400" dirty="0"/>
              <a:t>2018: All pupils to have an entitlement to “Learning for Sustainability” that includes:</a:t>
            </a:r>
          </a:p>
        </p:txBody>
      </p:sp>
      <p:sp>
        <p:nvSpPr>
          <p:cNvPr id="3" name="Content Placeholder 2">
            <a:extLst>
              <a:ext uri="{FF2B5EF4-FFF2-40B4-BE49-F238E27FC236}">
                <a16:creationId xmlns:a16="http://schemas.microsoft.com/office/drawing/2014/main" id="{657BF5D1-125E-4445-B180-F3F6DC794AD1}"/>
              </a:ext>
            </a:extLst>
          </p:cNvPr>
          <p:cNvSpPr>
            <a:spLocks noGrp="1"/>
          </p:cNvSpPr>
          <p:nvPr>
            <p:ph idx="1"/>
          </p:nvPr>
        </p:nvSpPr>
        <p:spPr>
          <a:xfrm>
            <a:off x="1610141" y="1212574"/>
            <a:ext cx="10277060" cy="4432852"/>
          </a:xfrm>
        </p:spPr>
        <p:style>
          <a:lnRef idx="2">
            <a:schemeClr val="dk1"/>
          </a:lnRef>
          <a:fillRef idx="1">
            <a:schemeClr val="lt1"/>
          </a:fillRef>
          <a:effectRef idx="0">
            <a:schemeClr val="dk1"/>
          </a:effectRef>
          <a:fontRef idx="minor">
            <a:schemeClr val="dk1"/>
          </a:fontRef>
        </p:style>
        <p:txBody>
          <a:bodyPr>
            <a:noAutofit/>
          </a:bodyPr>
          <a:lstStyle/>
          <a:p>
            <a:pPr>
              <a:buFontTx/>
              <a:buChar char="-"/>
            </a:pPr>
            <a:r>
              <a:rPr lang="en-GB" sz="2400" dirty="0"/>
              <a:t>Sustainable development</a:t>
            </a:r>
          </a:p>
          <a:p>
            <a:pPr>
              <a:buFontTx/>
              <a:buChar char="-"/>
            </a:pPr>
            <a:r>
              <a:rPr lang="en-GB" sz="2400" b="1" dirty="0"/>
              <a:t>Global citizenship</a:t>
            </a:r>
          </a:p>
          <a:p>
            <a:pPr>
              <a:buFontTx/>
              <a:buChar char="-"/>
            </a:pPr>
            <a:r>
              <a:rPr lang="en-GB" sz="2400" dirty="0"/>
              <a:t>Outdoor learning</a:t>
            </a:r>
          </a:p>
          <a:p>
            <a:pPr>
              <a:buFontTx/>
              <a:buChar char="-"/>
            </a:pPr>
            <a:r>
              <a:rPr lang="en-GB" sz="2400" dirty="0"/>
              <a:t>More recently rights education has often been added in to this list. </a:t>
            </a:r>
          </a:p>
          <a:p>
            <a:pPr marL="0" indent="0">
              <a:buNone/>
            </a:pPr>
            <a:r>
              <a:rPr lang="en-GB" sz="2400" dirty="0" err="1"/>
              <a:t>LfS</a:t>
            </a:r>
            <a:r>
              <a:rPr lang="en-GB" sz="2400" dirty="0"/>
              <a:t> is strongly slanted towards outdoor learning, The first two aspects are closely aligned with the UN sustainable development goals which the Scottish govt. uses for its performance monitoring. </a:t>
            </a:r>
          </a:p>
          <a:p>
            <a:pPr marL="0" indent="0">
              <a:buNone/>
            </a:pPr>
            <a:r>
              <a:rPr lang="en-GB" sz="2400" dirty="0"/>
              <a:t>Many schools sign up to eco-schools, rights respecting schools, connecting classrooms etc.</a:t>
            </a:r>
          </a:p>
        </p:txBody>
      </p:sp>
      <p:sp>
        <p:nvSpPr>
          <p:cNvPr id="4" name="TextBox 3">
            <a:extLst>
              <a:ext uri="{FF2B5EF4-FFF2-40B4-BE49-F238E27FC236}">
                <a16:creationId xmlns:a16="http://schemas.microsoft.com/office/drawing/2014/main" id="{05940CAB-C08C-411A-A98A-F3C79ECC4AFF}"/>
              </a:ext>
            </a:extLst>
          </p:cNvPr>
          <p:cNvSpPr txBox="1"/>
          <p:nvPr/>
        </p:nvSpPr>
        <p:spPr>
          <a:xfrm>
            <a:off x="1610141" y="5818391"/>
            <a:ext cx="102770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rPr>
              <a:t>All teachers have a responsibility to make a contribution to </a:t>
            </a:r>
            <a:r>
              <a:rPr kumimoji="0" lang="en-GB" sz="2400" b="0" i="0" u="none" strike="noStrike" kern="1200" cap="none" spc="0" normalizeH="0" baseline="0" noProof="0" dirty="0" err="1">
                <a:ln>
                  <a:noFill/>
                </a:ln>
                <a:solidFill>
                  <a:prstClr val="black"/>
                </a:solidFill>
                <a:effectLst/>
                <a:uLnTx/>
                <a:uFillTx/>
                <a:latin typeface="Century Gothic" panose="020B0502020202020204"/>
                <a:ea typeface="+mn-ea"/>
                <a:cs typeface="+mn-cs"/>
              </a:rPr>
              <a:t>LfS</a:t>
            </a:r>
            <a:r>
              <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rPr>
              <a:t> – my research project focuses on maths teachers and global citizenship. </a:t>
            </a:r>
          </a:p>
        </p:txBody>
      </p:sp>
    </p:spTree>
    <p:extLst>
      <p:ext uri="{BB962C8B-B14F-4D97-AF65-F5344CB8AC3E}">
        <p14:creationId xmlns:p14="http://schemas.microsoft.com/office/powerpoint/2010/main" val="21583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11F41-9E4F-422E-A7F9-B568F57242B5}"/>
              </a:ext>
            </a:extLst>
          </p:cNvPr>
          <p:cNvPicPr>
            <a:picLocks noChangeAspect="1"/>
          </p:cNvPicPr>
          <p:nvPr/>
        </p:nvPicPr>
        <p:blipFill>
          <a:blip r:embed="rId2"/>
          <a:stretch>
            <a:fillRect/>
          </a:stretch>
        </p:blipFill>
        <p:spPr>
          <a:xfrm>
            <a:off x="2173313" y="408942"/>
            <a:ext cx="5094306" cy="3825737"/>
          </a:xfrm>
          <a:prstGeom prst="rect">
            <a:avLst/>
          </a:prstGeom>
          <a:ln w="19050">
            <a:solidFill>
              <a:schemeClr val="tx1"/>
            </a:solidFill>
          </a:ln>
        </p:spPr>
      </p:pic>
      <p:sp>
        <p:nvSpPr>
          <p:cNvPr id="5" name="TextBox 4">
            <a:extLst>
              <a:ext uri="{FF2B5EF4-FFF2-40B4-BE49-F238E27FC236}">
                <a16:creationId xmlns:a16="http://schemas.microsoft.com/office/drawing/2014/main" id="{E900D069-8448-4981-AE76-F63F430DAD8D}"/>
              </a:ext>
            </a:extLst>
          </p:cNvPr>
          <p:cNvSpPr txBox="1"/>
          <p:nvPr/>
        </p:nvSpPr>
        <p:spPr>
          <a:xfrm>
            <a:off x="2448318" y="4765817"/>
            <a:ext cx="4181103"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rPr>
              <a:t>The Scottish government pays for every probationer teacher to receive input from a development education centre. </a:t>
            </a:r>
          </a:p>
        </p:txBody>
      </p:sp>
      <p:pic>
        <p:nvPicPr>
          <p:cNvPr id="2" name="Picture 1">
            <a:extLst>
              <a:ext uri="{FF2B5EF4-FFF2-40B4-BE49-F238E27FC236}">
                <a16:creationId xmlns:a16="http://schemas.microsoft.com/office/drawing/2014/main" id="{C2547358-6027-4F04-A28C-FCB6371C38EA}"/>
              </a:ext>
            </a:extLst>
          </p:cNvPr>
          <p:cNvPicPr>
            <a:picLocks noChangeAspect="1"/>
          </p:cNvPicPr>
          <p:nvPr/>
        </p:nvPicPr>
        <p:blipFill>
          <a:blip r:embed="rId3"/>
          <a:stretch>
            <a:fillRect/>
          </a:stretch>
        </p:blipFill>
        <p:spPr>
          <a:xfrm>
            <a:off x="8328992" y="408942"/>
            <a:ext cx="3100358" cy="4383973"/>
          </a:xfrm>
          <a:prstGeom prst="rect">
            <a:avLst/>
          </a:prstGeom>
        </p:spPr>
      </p:pic>
      <p:sp>
        <p:nvSpPr>
          <p:cNvPr id="3" name="Rectangle 2">
            <a:extLst>
              <a:ext uri="{FF2B5EF4-FFF2-40B4-BE49-F238E27FC236}">
                <a16:creationId xmlns:a16="http://schemas.microsoft.com/office/drawing/2014/main" id="{7B7B18FC-7423-497A-90D9-3F899324E1BB}"/>
              </a:ext>
            </a:extLst>
          </p:cNvPr>
          <p:cNvSpPr/>
          <p:nvPr/>
        </p:nvSpPr>
        <p:spPr>
          <a:xfrm>
            <a:off x="7861527" y="5135149"/>
            <a:ext cx="403528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rPr>
              <a:t>This is funded by an EU project so Brexit will reduce the opportunities for teachers </a:t>
            </a:r>
            <a:r>
              <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sym typeface="Wingdings" panose="05000000000000000000" pitchFamily="2" charset="2"/>
              </a:rPr>
              <a:t></a:t>
            </a:r>
          </a:p>
        </p:txBody>
      </p:sp>
    </p:spTree>
    <p:extLst>
      <p:ext uri="{BB962C8B-B14F-4D97-AF65-F5344CB8AC3E}">
        <p14:creationId xmlns:p14="http://schemas.microsoft.com/office/powerpoint/2010/main" val="380236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7B46-1A68-402D-8C62-8A13F1F04D9F}"/>
              </a:ext>
            </a:extLst>
          </p:cNvPr>
          <p:cNvSpPr>
            <a:spLocks noGrp="1"/>
          </p:cNvSpPr>
          <p:nvPr>
            <p:ph type="title"/>
          </p:nvPr>
        </p:nvSpPr>
        <p:spPr>
          <a:xfrm>
            <a:off x="2473655" y="460719"/>
            <a:ext cx="8911687" cy="640445"/>
          </a:xfrm>
        </p:spPr>
        <p:txBody>
          <a:bodyPr/>
          <a:lstStyle/>
          <a:p>
            <a:r>
              <a:rPr lang="en-GB" dirty="0"/>
              <a:t>But!!!!</a:t>
            </a:r>
          </a:p>
        </p:txBody>
      </p:sp>
      <p:sp>
        <p:nvSpPr>
          <p:cNvPr id="3" name="Content Placeholder 2">
            <a:extLst>
              <a:ext uri="{FF2B5EF4-FFF2-40B4-BE49-F238E27FC236}">
                <a16:creationId xmlns:a16="http://schemas.microsoft.com/office/drawing/2014/main" id="{3458AE2C-05E0-4A4C-AD1E-FE37FA5AB7EE}"/>
              </a:ext>
            </a:extLst>
          </p:cNvPr>
          <p:cNvSpPr>
            <a:spLocks noGrp="1"/>
          </p:cNvSpPr>
          <p:nvPr>
            <p:ph idx="1"/>
          </p:nvPr>
        </p:nvSpPr>
        <p:spPr>
          <a:xfrm>
            <a:off x="2469941" y="1252330"/>
            <a:ext cx="9357623" cy="4313583"/>
          </a:xfrm>
        </p:spPr>
        <p:style>
          <a:lnRef idx="2">
            <a:schemeClr val="dk1"/>
          </a:lnRef>
          <a:fillRef idx="1">
            <a:schemeClr val="lt1"/>
          </a:fillRef>
          <a:effectRef idx="0">
            <a:schemeClr val="dk1"/>
          </a:effectRef>
          <a:fontRef idx="minor">
            <a:schemeClr val="dk1"/>
          </a:fontRef>
        </p:style>
        <p:txBody>
          <a:bodyPr>
            <a:noAutofit/>
          </a:bodyPr>
          <a:lstStyle/>
          <a:p>
            <a:r>
              <a:rPr lang="en-GB" sz="2000" dirty="0"/>
              <a:t>Radically different Curriculum For excellence fraught with problems</a:t>
            </a:r>
          </a:p>
          <a:p>
            <a:pPr marL="0" indent="0">
              <a:buNone/>
            </a:pPr>
            <a:r>
              <a:rPr lang="en-GB" sz="2000" dirty="0"/>
              <a:t>(developed by devolved govt 2000 onwards and implemented from 2010)</a:t>
            </a:r>
          </a:p>
          <a:p>
            <a:pPr marL="0" indent="0">
              <a:buNone/>
            </a:pPr>
            <a:endParaRPr lang="en-GB" sz="2000" dirty="0"/>
          </a:p>
          <a:p>
            <a:pPr marL="0" indent="0">
              <a:buNone/>
            </a:pPr>
            <a:r>
              <a:rPr lang="en-GB" sz="2000" dirty="0"/>
              <a:t>Poor PISA results 2015 led to OECD review commissioned</a:t>
            </a:r>
          </a:p>
          <a:p>
            <a:r>
              <a:rPr lang="en-GB" sz="2000" dirty="0"/>
              <a:t>National Improvement Framework  </a:t>
            </a:r>
          </a:p>
          <a:p>
            <a:r>
              <a:rPr lang="en-GB" sz="2000" dirty="0"/>
              <a:t>Scottish National Standardised Assessments 2017</a:t>
            </a:r>
          </a:p>
          <a:p>
            <a:r>
              <a:rPr lang="en-GB" sz="2000" dirty="0"/>
              <a:t>New regional structure of LAs 2018</a:t>
            </a:r>
          </a:p>
          <a:p>
            <a:endParaRPr lang="en-GB" sz="2000" dirty="0"/>
          </a:p>
          <a:p>
            <a:pPr marL="0" indent="0">
              <a:buNone/>
            </a:pPr>
            <a:r>
              <a:rPr lang="en-GB" sz="2000" dirty="0"/>
              <a:t>Poor Pisa results 2019 led to OECD review commissioned</a:t>
            </a:r>
          </a:p>
          <a:p>
            <a:r>
              <a:rPr lang="en-GB" sz="2000" dirty="0"/>
              <a:t>Watch this space!</a:t>
            </a:r>
          </a:p>
        </p:txBody>
      </p:sp>
      <p:sp>
        <p:nvSpPr>
          <p:cNvPr id="4" name="TextBox 3">
            <a:extLst>
              <a:ext uri="{FF2B5EF4-FFF2-40B4-BE49-F238E27FC236}">
                <a16:creationId xmlns:a16="http://schemas.microsoft.com/office/drawing/2014/main" id="{81D02F4B-AA69-41D2-852F-AFECDFC1D98C}"/>
              </a:ext>
            </a:extLst>
          </p:cNvPr>
          <p:cNvSpPr txBox="1"/>
          <p:nvPr/>
        </p:nvSpPr>
        <p:spPr>
          <a:xfrm>
            <a:off x="2345635" y="5756836"/>
            <a:ext cx="90397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rPr>
              <a:t>Does the SNP government talk Nordic social democracy whilst doing neoliberalism? </a:t>
            </a:r>
          </a:p>
        </p:txBody>
      </p:sp>
    </p:spTree>
    <p:extLst>
      <p:ext uri="{BB962C8B-B14F-4D97-AF65-F5344CB8AC3E}">
        <p14:creationId xmlns:p14="http://schemas.microsoft.com/office/powerpoint/2010/main" val="190516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A95B-89F2-432C-8A2B-9D5C288B8C29}"/>
              </a:ext>
            </a:extLst>
          </p:cNvPr>
          <p:cNvSpPr>
            <a:spLocks noGrp="1"/>
          </p:cNvSpPr>
          <p:nvPr>
            <p:ph type="title"/>
          </p:nvPr>
        </p:nvSpPr>
        <p:spPr>
          <a:xfrm>
            <a:off x="1987827" y="232541"/>
            <a:ext cx="9655934" cy="639291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sz="2700" dirty="0"/>
              <a:t>My position: An insider and an outsider</a:t>
            </a:r>
            <a:br>
              <a:rPr lang="en-GB" sz="2700" dirty="0"/>
            </a:br>
            <a:r>
              <a:rPr lang="en-GB" sz="2700" dirty="0"/>
              <a:t>- I have worked for many years as a classroom teacher.</a:t>
            </a:r>
            <a:br>
              <a:rPr lang="en-GB" sz="2700" dirty="0"/>
            </a:br>
            <a:r>
              <a:rPr lang="en-GB" sz="2700" dirty="0"/>
              <a:t>- I have taught in Scotland (school and ITE) but I am not Scottish.</a:t>
            </a:r>
            <a:br>
              <a:rPr lang="en-GB" sz="2700" dirty="0"/>
            </a:br>
            <a:r>
              <a:rPr lang="en-GB" sz="2700" dirty="0"/>
              <a:t>- I am part sponsored by a DEC.</a:t>
            </a:r>
            <a:br>
              <a:rPr lang="en-GB" sz="2700" dirty="0"/>
            </a:br>
            <a:br>
              <a:rPr lang="en-GB" sz="2700" dirty="0"/>
            </a:br>
            <a:r>
              <a:rPr lang="en-GB" sz="2700" dirty="0"/>
              <a:t>My research: </a:t>
            </a:r>
            <a:br>
              <a:rPr lang="en-GB" sz="2700" dirty="0"/>
            </a:br>
            <a:r>
              <a:rPr lang="en-GB" sz="2700" dirty="0"/>
              <a:t>- previously at BSRLM a small project with ITE maths students </a:t>
            </a:r>
            <a:br>
              <a:rPr lang="en-GB" sz="2700" dirty="0"/>
            </a:br>
            <a:r>
              <a:rPr lang="en-GB" sz="2700" dirty="0"/>
              <a:t>- I am now focussing on the (</a:t>
            </a:r>
            <a:r>
              <a:rPr lang="en-GB" sz="2700" dirty="0">
                <a:highlight>
                  <a:srgbClr val="FFFF00"/>
                </a:highlight>
              </a:rPr>
              <a:t>atypical</a:t>
            </a:r>
            <a:r>
              <a:rPr lang="en-GB" sz="2700" dirty="0"/>
              <a:t>) maths teachers who choose to engage with Global Citizenship through the courses offered by a DEC. </a:t>
            </a:r>
            <a:br>
              <a:rPr lang="en-GB" sz="2700" dirty="0"/>
            </a:br>
            <a:br>
              <a:rPr lang="en-GB" sz="2700" dirty="0"/>
            </a:br>
            <a:r>
              <a:rPr lang="en-GB" sz="2700" dirty="0"/>
              <a:t>Three layers of data gathering</a:t>
            </a:r>
            <a:br>
              <a:rPr lang="en-GB" sz="2700" dirty="0"/>
            </a:br>
            <a:r>
              <a:rPr lang="en-GB" sz="2700" dirty="0"/>
              <a:t>- ethnographic description of the landscape</a:t>
            </a:r>
            <a:br>
              <a:rPr lang="en-GB" sz="2700" dirty="0"/>
            </a:br>
            <a:r>
              <a:rPr lang="en-GB" sz="2700" dirty="0"/>
              <a:t>- teachers’ postings to online PD modules</a:t>
            </a:r>
            <a:br>
              <a:rPr lang="en-GB" sz="2700" dirty="0"/>
            </a:br>
            <a:r>
              <a:rPr lang="en-GB" sz="2700" dirty="0"/>
              <a:t>- recorded conversations with teachers. </a:t>
            </a:r>
            <a:br>
              <a:rPr lang="en-GB" sz="2800" dirty="0"/>
            </a:br>
            <a:endParaRPr lang="en-GB" sz="2800" dirty="0"/>
          </a:p>
        </p:txBody>
      </p:sp>
    </p:spTree>
    <p:extLst>
      <p:ext uri="{BB962C8B-B14F-4D97-AF65-F5344CB8AC3E}">
        <p14:creationId xmlns:p14="http://schemas.microsoft.com/office/powerpoint/2010/main" val="139875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212B5F-7FE6-4228-B061-C426E7421320}"/>
              </a:ext>
            </a:extLst>
          </p:cNvPr>
          <p:cNvSpPr txBox="1"/>
          <p:nvPr/>
        </p:nvSpPr>
        <p:spPr>
          <a:xfrm>
            <a:off x="1749287" y="625828"/>
            <a:ext cx="7673009" cy="59400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To explore the contours of what is currently possible in the context of secondary mathematics classrooms in Scotland in order to better understand what might be possible in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Early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There are important ways in which maths teachers might engage with global issues </a:t>
            </a:r>
            <a:r>
              <a:rPr kumimoji="0" lang="en-GB"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outwith</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 their classrooms and standard curriculum e.g. </a:t>
            </a:r>
            <a:r>
              <a:rPr kumimoji="0" lang="en-GB" sz="2000" b="0"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Interdisciplinary projects</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 and whole school initiatives such as Fair Trade Schools, Rights Respecting Schools, Connecting Classrooms, </a:t>
            </a:r>
            <a:r>
              <a:rPr kumimoji="0" lang="en-GB"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Ecoschools</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 … Does that make connections within classrooms  less likely?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Are issues of talk, voice, authority restricting GC in maths?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There is more scope with the BGE (broad general education S1/2 aged 12 – 14) than in the senior phase … but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a:t>
            </a:r>
            <a:r>
              <a:rPr kumimoji="0" lang="en-GB" sz="2000" b="0"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applications of maths qualification </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is increasingly popular and questions could be asked in global contexts. </a:t>
            </a:r>
          </a:p>
        </p:txBody>
      </p:sp>
      <p:sp>
        <p:nvSpPr>
          <p:cNvPr id="4" name="Rectangle 3">
            <a:extLst>
              <a:ext uri="{FF2B5EF4-FFF2-40B4-BE49-F238E27FC236}">
                <a16:creationId xmlns:a16="http://schemas.microsoft.com/office/drawing/2014/main" id="{A72EB4D3-793F-4980-895A-4847CC238730}"/>
              </a:ext>
            </a:extLst>
          </p:cNvPr>
          <p:cNvSpPr/>
          <p:nvPr/>
        </p:nvSpPr>
        <p:spPr>
          <a:xfrm>
            <a:off x="9581320" y="625828"/>
            <a:ext cx="2445027"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Sedra</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arrived in the UK with no belongings and has been dispersed to Glasgow. She is given a phone by the </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refuweege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project. She wants to call her family back in Yemen during their evening meal time which starts around 7pm.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Yemen uses standard Arab time which is GMT + 3</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Glasgow uses BST which is GMT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time should </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Sedra</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make the call?  </a:t>
            </a:r>
          </a:p>
        </p:txBody>
      </p:sp>
      <p:sp>
        <p:nvSpPr>
          <p:cNvPr id="5" name="Arrow: Bent-Up 4">
            <a:extLst>
              <a:ext uri="{FF2B5EF4-FFF2-40B4-BE49-F238E27FC236}">
                <a16:creationId xmlns:a16="http://schemas.microsoft.com/office/drawing/2014/main" id="{E4743608-EBF9-4ADF-9F07-224508C2A3BD}"/>
              </a:ext>
            </a:extLst>
          </p:cNvPr>
          <p:cNvSpPr/>
          <p:nvPr/>
        </p:nvSpPr>
        <p:spPr>
          <a:xfrm>
            <a:off x="9422296" y="6258139"/>
            <a:ext cx="1133061" cy="3077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709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E152-E630-439A-8B49-F76EE653FEF0}"/>
              </a:ext>
            </a:extLst>
          </p:cNvPr>
          <p:cNvSpPr>
            <a:spLocks noGrp="1"/>
          </p:cNvSpPr>
          <p:nvPr>
            <p:ph type="ctrTitle"/>
          </p:nvPr>
        </p:nvSpPr>
        <p:spPr>
          <a:xfrm>
            <a:off x="2683481" y="1873578"/>
            <a:ext cx="8915399" cy="2262781"/>
          </a:xfrm>
        </p:spPr>
        <p:txBody>
          <a:bodyPr>
            <a:normAutofit/>
          </a:bodyPr>
          <a:lstStyle/>
          <a:p>
            <a:r>
              <a:rPr lang="en-GB" sz="4400" b="1" dirty="0"/>
              <a:t>BSRLM Conference (Nov 2020)</a:t>
            </a:r>
            <a:br>
              <a:rPr lang="en-GB" sz="4400" b="1" dirty="0"/>
            </a:br>
            <a:r>
              <a:rPr lang="en-GB" sz="4400" b="1" dirty="0"/>
              <a:t>CME Working Group: Discussion</a:t>
            </a:r>
            <a:br>
              <a:rPr lang="en-GB" dirty="0"/>
            </a:br>
            <a:endParaRPr lang="en-GB" sz="3600" i="1" dirty="0"/>
          </a:p>
        </p:txBody>
      </p:sp>
      <p:sp>
        <p:nvSpPr>
          <p:cNvPr id="3" name="Subtitle 2">
            <a:extLst>
              <a:ext uri="{FF2B5EF4-FFF2-40B4-BE49-F238E27FC236}">
                <a16:creationId xmlns:a16="http://schemas.microsoft.com/office/drawing/2014/main" id="{CCBBFCF9-12B9-4D77-B58C-A28788CCA20F}"/>
              </a:ext>
            </a:extLst>
          </p:cNvPr>
          <p:cNvSpPr>
            <a:spLocks noGrp="1"/>
          </p:cNvSpPr>
          <p:nvPr>
            <p:ph type="subTitle" idx="1"/>
          </p:nvPr>
        </p:nvSpPr>
        <p:spPr>
          <a:xfrm>
            <a:off x="2722181" y="3889772"/>
            <a:ext cx="9043462" cy="2349284"/>
          </a:xfrm>
        </p:spPr>
        <p:txBody>
          <a:bodyPr>
            <a:noAutofit/>
          </a:bodyPr>
          <a:lstStyle/>
          <a:p>
            <a:r>
              <a:rPr lang="en-GB" sz="2400" i="1" dirty="0"/>
              <a:t>What opportunities and constraints are experienced by those committed to teaching for social justice in English compared with Scottish classrooms?</a:t>
            </a:r>
          </a:p>
          <a:p>
            <a:r>
              <a:rPr lang="en-GB" sz="2400" b="1" i="1" dirty="0"/>
              <a:t>The English context …</a:t>
            </a:r>
            <a:endParaRPr lang="en-GB" sz="2400" b="1" dirty="0"/>
          </a:p>
        </p:txBody>
      </p:sp>
    </p:spTree>
    <p:extLst>
      <p:ext uri="{BB962C8B-B14F-4D97-AF65-F5344CB8AC3E}">
        <p14:creationId xmlns:p14="http://schemas.microsoft.com/office/powerpoint/2010/main" val="21281135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461</TotalTime>
  <Words>2742</Words>
  <Application>Microsoft Office PowerPoint</Application>
  <PresentationFormat>Widescreen</PresentationFormat>
  <Paragraphs>170</Paragraphs>
  <Slides>18</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Century Gothic</vt:lpstr>
      <vt:lpstr>Symbol</vt:lpstr>
      <vt:lpstr>Wingdings 3</vt:lpstr>
      <vt:lpstr>Wisp</vt:lpstr>
      <vt:lpstr>1_Wisp</vt:lpstr>
      <vt:lpstr>2_Wisp</vt:lpstr>
      <vt:lpstr>BSRLM Conference (Nov 2020) CME Working Group: Discussion </vt:lpstr>
      <vt:lpstr>PowerPoint Presentation</vt:lpstr>
      <vt:lpstr>The Professional Values and Personal Commitment core to being a teacher are:</vt:lpstr>
      <vt:lpstr>2018: All pupils to have an entitlement to “Learning for Sustainability” that includes:</vt:lpstr>
      <vt:lpstr>PowerPoint Presentation</vt:lpstr>
      <vt:lpstr>But!!!!</vt:lpstr>
      <vt:lpstr>My position: An insider and an outsider - I have worked for many years as a classroom teacher. - I have taught in Scotland (school and ITE) but I am not Scottish. - I am part sponsored by a DEC.  My research:  - previously at BSRLM a small project with ITE maths students  - I am now focussing on the (atypical) maths teachers who choose to engage with Global Citizenship through the courses offered by a DEC.   Three layers of data gathering - ethnographic description of the landscape - teachers’ postings to online PD modules - recorded conversations with teachers.  </vt:lpstr>
      <vt:lpstr>PowerPoint Presentation</vt:lpstr>
      <vt:lpstr>BSRLM Conference (Nov 2020) CME Working Group: Discussion </vt:lpstr>
      <vt:lpstr>The Teachers Standards in England</vt:lpstr>
      <vt:lpstr>Spiritual, Moral, Social &amp; Cultural development</vt:lpstr>
      <vt:lpstr>‘Fundamental British values’</vt:lpstr>
      <vt:lpstr>National Curriculum Programmes of Study</vt:lpstr>
      <vt:lpstr>Some historical context</vt:lpstr>
      <vt:lpstr>Experiences from collaborative research</vt:lpstr>
      <vt:lpstr>Future opportunities for TMSJ?</vt:lpstr>
      <vt:lpstr>Questions to prompt discussion</vt:lpstr>
      <vt:lpstr>More about the CME working group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BSRLM Conference (Nov 2020) CME Working Group: Discussion What opportunities and constraints are experienced by those committed to teaching for social justice in English compared with Scottish classrooms?</dc:title>
  <dc:creator>Pete Wright</dc:creator>
  <cp:lastModifiedBy>Pete Wright</cp:lastModifiedBy>
  <cp:revision>46</cp:revision>
  <cp:lastPrinted>2020-11-11T17:27:08Z</cp:lastPrinted>
  <dcterms:created xsi:type="dcterms:W3CDTF">2020-11-11T09:19:40Z</dcterms:created>
  <dcterms:modified xsi:type="dcterms:W3CDTF">2020-11-13T08:45:05Z</dcterms:modified>
</cp:coreProperties>
</file>