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72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36345"/>
            <a:ext cx="7772400" cy="847022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Helvetica"/>
                <a:cs typeface="Helvetica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27700"/>
            <a:ext cx="7772400" cy="7240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5E5650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8408458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 sz="2800"/>
            </a:lvl1pPr>
            <a:lvl2pPr>
              <a:defRPr sz="2000"/>
            </a:lvl2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3344863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/>
            </a:lvl1pPr>
            <a:lvl2pPr marL="742950" indent="-285750">
              <a:buFont typeface="Wingdings" charset="2"/>
              <a:buChar char="§"/>
              <a:defRPr/>
            </a:lvl2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1" name="SmartArt Placeholder 10"/>
          <p:cNvSpPr>
            <a:spLocks noGrp="1"/>
          </p:cNvSpPr>
          <p:nvPr>
            <p:ph type="dgm" sz="quarter" idx="12"/>
          </p:nvPr>
        </p:nvSpPr>
        <p:spPr>
          <a:xfrm>
            <a:off x="4064000" y="1697038"/>
            <a:ext cx="4622800" cy="4673600"/>
          </a:xfrm>
          <a:prstGeom prst="rect">
            <a:avLst/>
          </a:prstGeom>
        </p:spPr>
        <p:txBody>
          <a:bodyPr vert="horz"/>
          <a:lstStyle>
            <a:lvl1pPr>
              <a:defRPr sz="2000">
                <a:latin typeface="Arial"/>
                <a:cs typeface="Arial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90105"/>
            <a:ext cx="8229600" cy="894717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25276"/>
            <a:ext cx="8229600" cy="3500887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cs typeface="Helvetica"/>
              </a:defRPr>
            </a:lvl1pPr>
            <a:lvl2pPr>
              <a:defRPr>
                <a:latin typeface="Helvetica"/>
                <a:cs typeface="Helvetica"/>
              </a:defRPr>
            </a:lvl2pPr>
            <a:lvl3pPr>
              <a:defRPr>
                <a:latin typeface="Helvetica"/>
                <a:cs typeface="Helvetica"/>
              </a:defRPr>
            </a:lvl3pPr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fld id="{89FBA803-7C43-4743-A306-5D02C3C67655}" type="datetimeFigureOut">
              <a:rPr lang="en-GB">
                <a:solidFill>
                  <a:srgbClr val="000000"/>
                </a:solidFill>
                <a:ea typeface="MS PGothic" pitchFamily="34" charset="-128"/>
              </a:rPr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t>08/11/2015</a:t>
            </a:fld>
            <a:endParaRPr lang="en-GB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dirty="0" smtClean="0">
                <a:latin typeface="Helvetica"/>
                <a:ea typeface="MS PGothic" charset="0"/>
                <a:cs typeface="Helvetica"/>
              </a:defRPr>
            </a:lvl1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8488" y="6356350"/>
            <a:ext cx="7778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Helvetica" pitchFamily="1" charset="0"/>
              </a:defRPr>
            </a:lvl1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fld id="{50289589-078D-4C11-85D6-0C2736F1B008}" type="slidenum">
              <a:rPr lang="en-GB">
                <a:solidFill>
                  <a:srgbClr val="000000"/>
                </a:solidFill>
                <a:ea typeface="MS PGothic" pitchFamily="34" charset="-128"/>
              </a:rPr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4510"/>
            <a:ext cx="8229600" cy="600455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Helvetica"/>
                <a:cs typeface="Helvetica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4136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8524"/>
            <a:ext cx="3008313" cy="91659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88524"/>
            <a:ext cx="5111750" cy="473763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71917"/>
            <a:ext cx="3008313" cy="35542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fld id="{D1C46BDD-6B53-48B4-9E3E-6BE86CB10D5B}" type="datetimeFigureOut">
              <a:rPr lang="en-GB">
                <a:solidFill>
                  <a:srgbClr val="000000"/>
                </a:solidFill>
                <a:ea typeface="MS PGothic" pitchFamily="34" charset="-128"/>
              </a:rPr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t>08/11/2015</a:t>
            </a:fld>
            <a:endParaRPr lang="en-GB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fld id="{BEF4073A-1362-48BF-B327-F921D9ECE436}" type="slidenum">
              <a:rPr lang="en-GB">
                <a:solidFill>
                  <a:srgbClr val="000000"/>
                </a:solidFill>
                <a:ea typeface="MS PGothic" pitchFamily="34" charset="-128"/>
              </a:rPr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941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2358480"/>
            <a:ext cx="5486400" cy="38137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19800" y="2057400"/>
            <a:ext cx="2945429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fld id="{E26A3644-23B0-4163-A8A6-1341DD209641}" type="datetimeFigureOut">
              <a:rPr lang="en-GB">
                <a:solidFill>
                  <a:srgbClr val="000000"/>
                </a:solidFill>
                <a:ea typeface="MS PGothic" pitchFamily="34" charset="-128"/>
              </a:rPr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t>08/11/2015</a:t>
            </a:fld>
            <a:endParaRPr lang="en-GB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fld id="{DE2E5149-EAC3-411D-AB80-F43E8291F08F}" type="slidenum">
              <a:rPr lang="en-GB">
                <a:solidFill>
                  <a:srgbClr val="000000"/>
                </a:solidFill>
                <a:ea typeface="MS PGothic" pitchFamily="34" charset="-128"/>
              </a:rPr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fld id="{AA656B53-A18B-47D2-9C43-5241BD5580A4}" type="datetimeFigureOut">
              <a:rPr lang="en-GB">
                <a:solidFill>
                  <a:srgbClr val="000000"/>
                </a:solidFill>
                <a:ea typeface="MS PGothic" pitchFamily="34" charset="-128"/>
              </a:rPr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t>08/11/2015</a:t>
            </a:fld>
            <a:endParaRPr lang="en-GB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fld id="{C3A0A59E-7FAD-47F5-A7DE-7E7697C71EC3}" type="slidenum">
              <a:rPr lang="en-GB">
                <a:solidFill>
                  <a:srgbClr val="000000"/>
                </a:solidFill>
                <a:ea typeface="MS PGothic" pitchFamily="34" charset="-128"/>
              </a:rPr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6075"/>
            <a:ext cx="2057400" cy="4600088"/>
          </a:xfrm>
          <a:prstGeom prst="rect">
            <a:avLst/>
          </a:prstGeom>
        </p:spPr>
        <p:txBody>
          <a:bodyPr vert="eaVert"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6075"/>
            <a:ext cx="6019800" cy="4600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fld id="{5C9AEFB5-3756-44CF-8966-8FFD0991BE96}" type="datetimeFigureOut">
              <a:rPr lang="en-GB">
                <a:solidFill>
                  <a:srgbClr val="000000"/>
                </a:solidFill>
                <a:ea typeface="MS PGothic" pitchFamily="34" charset="-128"/>
              </a:rPr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t>08/11/2015</a:t>
            </a:fld>
            <a:endParaRPr lang="en-GB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fld id="{111C266B-5974-4060-BCDF-C96E07DF7C2B}" type="slidenum">
              <a:rPr lang="en-GB">
                <a:solidFill>
                  <a:srgbClr val="000000"/>
                </a:solidFill>
                <a:ea typeface="MS PGothic" pitchFamily="34" charset="-128"/>
              </a:rPr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IoE_286_landscape.png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476672"/>
            <a:ext cx="7772400" cy="847022"/>
          </a:xfrm>
        </p:spPr>
        <p:txBody>
          <a:bodyPr/>
          <a:lstStyle/>
          <a:p>
            <a:r>
              <a:rPr lang="en-GB" sz="2400" i="1" dirty="0" smtClean="0">
                <a:solidFill>
                  <a:schemeClr val="bg1"/>
                </a:solidFill>
                <a:latin typeface="Garamond" pitchFamily="18" charset="0"/>
              </a:rPr>
              <a:t>Opportunities for Critical Mathematics Education </a:t>
            </a:r>
            <a:br>
              <a:rPr lang="en-GB" sz="2400" i="1" dirty="0" smtClean="0">
                <a:solidFill>
                  <a:schemeClr val="bg1"/>
                </a:solidFill>
                <a:latin typeface="Garamond" pitchFamily="18" charset="0"/>
              </a:rPr>
            </a:br>
            <a:r>
              <a:rPr lang="en-GB" sz="2400" i="1" dirty="0" smtClean="0">
                <a:solidFill>
                  <a:schemeClr val="bg1"/>
                </a:solidFill>
                <a:latin typeface="Garamond" pitchFamily="18" charset="0"/>
              </a:rPr>
              <a:t>in a world rediscovering socialism </a:t>
            </a:r>
            <a:r>
              <a:rPr lang="en-GB" sz="2400" dirty="0" smtClean="0">
                <a:solidFill>
                  <a:schemeClr val="bg1"/>
                </a:solidFill>
                <a:latin typeface="Garamond" pitchFamily="18" charset="0"/>
              </a:rPr>
              <a:t/>
            </a:r>
            <a:br>
              <a:rPr lang="en-GB" sz="2400" dirty="0" smtClean="0">
                <a:solidFill>
                  <a:schemeClr val="bg1"/>
                </a:solidFill>
                <a:latin typeface="Garamond" pitchFamily="18" charset="0"/>
              </a:rPr>
            </a:br>
            <a:endParaRPr lang="en-GB" sz="2400" dirty="0">
              <a:solidFill>
                <a:schemeClr val="bg1"/>
              </a:solidFill>
              <a:latin typeface="Garamond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9144000" cy="5131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2150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894717"/>
          </a:xfrm>
        </p:spPr>
        <p:txBody>
          <a:bodyPr/>
          <a:lstStyle/>
          <a:p>
            <a:r>
              <a:rPr lang="en-GB" dirty="0" smtClean="0"/>
              <a:t>Statement of Purpose (?)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3500887"/>
          </a:xfrm>
        </p:spPr>
        <p:txBody>
          <a:bodyPr/>
          <a:lstStyle/>
          <a:p>
            <a:r>
              <a:rPr lang="en-GB" dirty="0" smtClean="0"/>
              <a:t>We are here because we all believe in CME as a fundamental concern about the way things are in society and the economy (in the context of maths education). </a:t>
            </a:r>
          </a:p>
          <a:p>
            <a:r>
              <a:rPr lang="en-GB" dirty="0" smtClean="0"/>
              <a:t>CME offers alternative ideas for empowering learners and addressing issues about inequity and alienation within mathematics education.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894717"/>
          </a:xfrm>
        </p:spPr>
        <p:txBody>
          <a:bodyPr/>
          <a:lstStyle/>
          <a:p>
            <a:r>
              <a:rPr lang="en-GB" dirty="0" smtClean="0"/>
              <a:t>Current Political Climate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3500887"/>
          </a:xfrm>
        </p:spPr>
        <p:txBody>
          <a:bodyPr/>
          <a:lstStyle/>
          <a:p>
            <a:r>
              <a:rPr lang="en-GB" dirty="0" smtClean="0"/>
              <a:t>The past five years have seen the rise of political movements which represent growing disillusion with status quo and a growing public consciousness of issues of exploitation and inequity. </a:t>
            </a:r>
          </a:p>
          <a:p>
            <a:r>
              <a:rPr lang="en-GB" dirty="0" smtClean="0"/>
              <a:t>In the UK, the recent election of Jeremy </a:t>
            </a:r>
            <a:r>
              <a:rPr lang="en-GB" dirty="0" err="1" smtClean="0"/>
              <a:t>Corbyn</a:t>
            </a:r>
            <a:r>
              <a:rPr lang="en-GB" dirty="0" smtClean="0"/>
              <a:t> can be seen as a symptom of this changing political landscape.</a:t>
            </a:r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Opportunity for Action?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Thus it is the case that there is growing political will to recognise and address progressive social issues.</a:t>
            </a:r>
          </a:p>
          <a:p>
            <a:r>
              <a:rPr lang="en-GB" dirty="0" smtClean="0"/>
              <a:t>How can we as a CME group position ourselves to make the most of the opportunities afforded by this situation?</a:t>
            </a:r>
          </a:p>
          <a:p>
            <a:pPr>
              <a:buNone/>
            </a:pPr>
            <a:r>
              <a:rPr lang="en-GB" dirty="0" smtClean="0"/>
              <a:t> 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894717"/>
          </a:xfrm>
        </p:spPr>
        <p:txBody>
          <a:bodyPr/>
          <a:lstStyle/>
          <a:p>
            <a:r>
              <a:rPr lang="en-GB" dirty="0" smtClean="0"/>
              <a:t>Working group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72816"/>
            <a:ext cx="8229600" cy="3500887"/>
          </a:xfrm>
        </p:spPr>
        <p:txBody>
          <a:bodyPr/>
          <a:lstStyle/>
          <a:p>
            <a:pPr>
              <a:buNone/>
            </a:pPr>
            <a:r>
              <a:rPr lang="en-GB" sz="2000" dirty="0" smtClean="0"/>
              <a:t> </a:t>
            </a:r>
            <a:r>
              <a:rPr lang="en-GB" sz="2400" dirty="0" smtClean="0"/>
              <a:t>If a </a:t>
            </a:r>
            <a:r>
              <a:rPr lang="en-GB" sz="2400" dirty="0" err="1" smtClean="0"/>
              <a:t>Corbyn</a:t>
            </a:r>
            <a:r>
              <a:rPr lang="en-GB" sz="2400" dirty="0" smtClean="0"/>
              <a:t>-led Labour Government were elected in 2020 with a radical mandate for change: </a:t>
            </a:r>
          </a:p>
          <a:p>
            <a:r>
              <a:rPr lang="en-GB" sz="2400" dirty="0" smtClean="0"/>
              <a:t>​What recent/existing research/action in mathematics education would we want to draw to their attention/share with them in order to influence future educational policy?</a:t>
            </a:r>
          </a:p>
          <a:p>
            <a:pPr>
              <a:buNone/>
            </a:pPr>
            <a:r>
              <a:rPr lang="en-GB" sz="2400" dirty="0" smtClean="0"/>
              <a:t> </a:t>
            </a:r>
          </a:p>
          <a:p>
            <a:r>
              <a:rPr lang="en-GB" sz="2400" dirty="0" smtClean="0"/>
              <a:t>What additional research/action in mathematics education would we want to engage in/promote before 2020 to make the most of the opportunity that this would provide?</a:t>
            </a:r>
          </a:p>
          <a:p>
            <a:pPr>
              <a:buNone/>
            </a:pPr>
            <a:r>
              <a:rPr lang="en-GB" sz="1800" dirty="0" smtClean="0"/>
              <a:t>	</a:t>
            </a:r>
          </a:p>
          <a:p>
            <a:pPr>
              <a:buNone/>
            </a:pPr>
            <a:r>
              <a:rPr lang="en-GB" sz="1800" dirty="0" smtClean="0"/>
              <a:t>Note this is an intellectual exercise. We are not debating the actual likelihood of a particular political reality in five years.</a:t>
            </a:r>
          </a:p>
          <a:p>
            <a:endParaRPr lang="en-GB" sz="2400" dirty="0" smtClean="0"/>
          </a:p>
          <a:p>
            <a:pPr>
              <a:buNone/>
            </a:pPr>
            <a:endParaRPr lang="en-GB" sz="2000" dirty="0" smtClean="0"/>
          </a:p>
          <a:p>
            <a:endParaRPr lang="en-GB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894717"/>
          </a:xfrm>
        </p:spPr>
        <p:txBody>
          <a:bodyPr/>
          <a:lstStyle/>
          <a:p>
            <a:r>
              <a:rPr lang="en-GB" dirty="0" smtClean="0"/>
              <a:t>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276872"/>
            <a:ext cx="8229600" cy="3500887"/>
          </a:xfrm>
        </p:spPr>
        <p:txBody>
          <a:bodyPr/>
          <a:lstStyle/>
          <a:p>
            <a:r>
              <a:rPr lang="en-GB" dirty="0" smtClean="0"/>
              <a:t>We suspected that the task would uncover the following themes:</a:t>
            </a:r>
          </a:p>
          <a:p>
            <a:pPr lvl="1"/>
            <a:r>
              <a:rPr lang="en-GB" dirty="0" smtClean="0"/>
              <a:t>The need for a critical review of CME, and;</a:t>
            </a:r>
          </a:p>
          <a:p>
            <a:pPr>
              <a:buNone/>
            </a:pPr>
            <a:endParaRPr lang="en-GB" dirty="0" smtClean="0"/>
          </a:p>
          <a:p>
            <a:pPr lvl="1"/>
            <a:r>
              <a:rPr lang="en-GB" dirty="0" smtClean="0"/>
              <a:t>Different types of action including research agendas and organising for action in multiple contexts (building of communities and networks with interest in CME);</a:t>
            </a:r>
          </a:p>
          <a:p>
            <a:pPr>
              <a:buNone/>
            </a:pPr>
            <a:r>
              <a:rPr lang="en-GB" dirty="0" smtClean="0"/>
              <a:t> </a:t>
            </a:r>
          </a:p>
          <a:p>
            <a:r>
              <a:rPr lang="en-GB" dirty="0" smtClean="0"/>
              <a:t>So, beyond this we discussed having a sign in sheet for those interested in finding out more about what comes out of the working group.</a:t>
            </a:r>
          </a:p>
          <a:p>
            <a:r>
              <a:rPr lang="en-GB" dirty="0" smtClean="0"/>
              <a:t> 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 Celeste">
  <a:themeElements>
    <a:clrScheme name="UCL IOE">
      <a:dk1>
        <a:srgbClr val="000000"/>
      </a:dk1>
      <a:lt1>
        <a:sysClr val="window" lastClr="FFFFFF"/>
      </a:lt1>
      <a:dk2>
        <a:srgbClr val="051B35"/>
      </a:dk2>
      <a:lt2>
        <a:srgbClr val="DFD7BC"/>
      </a:lt2>
      <a:accent1>
        <a:srgbClr val="008C99"/>
      </a:accent1>
      <a:accent2>
        <a:srgbClr val="75A5C2"/>
      </a:accent2>
      <a:accent3>
        <a:srgbClr val="AFC828"/>
      </a:accent3>
      <a:accent4>
        <a:srgbClr val="5E5650"/>
      </a:accent4>
      <a:accent5>
        <a:srgbClr val="75A8B7"/>
      </a:accent5>
      <a:accent6>
        <a:srgbClr val="DE6222"/>
      </a:accent6>
      <a:hlink>
        <a:srgbClr val="002127"/>
      </a:hlink>
      <a:folHlink>
        <a:srgbClr val="69101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208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Blue Celeste</vt:lpstr>
      <vt:lpstr>Opportunities for Critical Mathematics Education  in a world rediscovering socialism  </vt:lpstr>
      <vt:lpstr>Statement of Purpose (?)</vt:lpstr>
      <vt:lpstr>Current Political Climate</vt:lpstr>
      <vt:lpstr>Opportunity for Action?</vt:lpstr>
      <vt:lpstr>Working group task</vt:lpstr>
      <vt:lpstr>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CME and socialism</dc:title>
  <dc:creator>Teach First</dc:creator>
  <cp:lastModifiedBy>Pete Wright</cp:lastModifiedBy>
  <cp:revision>5</cp:revision>
  <dcterms:created xsi:type="dcterms:W3CDTF">2015-11-07T07:29:18Z</dcterms:created>
  <dcterms:modified xsi:type="dcterms:W3CDTF">2015-11-08T16:52:28Z</dcterms:modified>
</cp:coreProperties>
</file>